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ileron Bold" charset="1" panose="00000800000000000000"/>
      <p:regular r:id="rId22"/>
    </p:embeddedFont>
    <p:embeddedFont>
      <p:font typeface="Aileron" charset="1" panose="00000500000000000000"/>
      <p:regular r:id="rId23"/>
    </p:embeddedFont>
    <p:embeddedFont>
      <p:font typeface="Blacker Sans Text" charset="1" panose="00000500000000000000"/>
      <p:regular r:id="rId24"/>
    </p:embeddedFont>
    <p:embeddedFont>
      <p:font typeface="Archivo Black" charset="1" panose="020B0A03020202020B04"/>
      <p:regular r:id="rId25"/>
    </p:embeddedFont>
    <p:embeddedFont>
      <p:font typeface="Aileron Ultra-Bold" charset="1" panose="00000A00000000000000"/>
      <p:regular r:id="rId26"/>
    </p:embeddedFont>
    <p:embeddedFont>
      <p:font typeface="Aileron Light" charset="1" panose="00000400000000000000"/>
      <p:regular r:id="rId30"/>
    </p:embeddedFont>
    <p:embeddedFont>
      <p:font typeface="Aileron Heavy" charset="1" panose="00000A00000000000000"/>
      <p:regular r:id="rId32"/>
    </p:embeddedFont>
    <p:embeddedFont>
      <p:font typeface="Liberation Sans Bold" charset="1" panose="020B0704020202020204"/>
      <p:regular r:id="rId33"/>
    </p:embeddedFont>
    <p:embeddedFont>
      <p:font typeface="Liberation Sans" charset="1" panose="020B0604020202020204"/>
      <p:regular r:id="rId34"/>
    </p:embeddedFont>
    <p:embeddedFont>
      <p:font typeface="Canva Sans" charset="1" panose="020B0503030501040103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Masters/notesMaster1.xml" Type="http://schemas.openxmlformats.org/officeDocument/2006/relationships/notesMaster"/><Relationship Id="rId28" Target="theme/theme2.xml" Type="http://schemas.openxmlformats.org/officeDocument/2006/relationships/theme"/><Relationship Id="rId29" Target="notesSlides/notesSlide1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Communicate: NBA means “best action a property manager should take next, based on data.”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 aiming to change the current dashboard, instead just add new panel with actions and insights.</a:t>
            </a:r>
          </a:p>
          <a:p>
            <a:r>
              <a:rPr lang="en-US"/>
              <a:t/>
            </a:r>
          </a:p>
          <a:p>
            <a:r>
              <a:rPr lang="en-US"/>
              <a:t>Provides brief summary overview for managers.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81.png" Type="http://schemas.openxmlformats.org/officeDocument/2006/relationships/image"/><Relationship Id="rId13" Target="../media/image82.svg" Type="http://schemas.openxmlformats.org/officeDocument/2006/relationships/image"/><Relationship Id="rId14" Target="../media/image83.png" Type="http://schemas.openxmlformats.org/officeDocument/2006/relationships/image"/><Relationship Id="rId15" Target="../media/image84.svg" Type="http://schemas.openxmlformats.org/officeDocument/2006/relationships/image"/><Relationship Id="rId16" Target="../media/image85.png" Type="http://schemas.openxmlformats.org/officeDocument/2006/relationships/image"/><Relationship Id="rId17" Target="../media/image86.svg" Type="http://schemas.openxmlformats.org/officeDocument/2006/relationships/image"/><Relationship Id="rId18" Target="../media/image69.png" Type="http://schemas.openxmlformats.org/officeDocument/2006/relationships/image"/><Relationship Id="rId19" Target="../media/image70.svg" Type="http://schemas.openxmlformats.org/officeDocument/2006/relationships/image"/><Relationship Id="rId2" Target="../media/image71.png" Type="http://schemas.openxmlformats.org/officeDocument/2006/relationships/image"/><Relationship Id="rId20" Target="../media/image87.png" Type="http://schemas.openxmlformats.org/officeDocument/2006/relationships/image"/><Relationship Id="rId21" Target="../media/image88.svg" Type="http://schemas.openxmlformats.org/officeDocument/2006/relationships/image"/><Relationship Id="rId22" Target="../media/image89.png" Type="http://schemas.openxmlformats.org/officeDocument/2006/relationships/image"/><Relationship Id="rId23" Target="../media/image90.svg" Type="http://schemas.openxmlformats.org/officeDocument/2006/relationships/image"/><Relationship Id="rId3" Target="../media/image72.sv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Relationship Id="rId7" Target="../media/image76.svg" Type="http://schemas.openxmlformats.org/officeDocument/2006/relationships/image"/><Relationship Id="rId8" Target="../media/image77.png" Type="http://schemas.openxmlformats.org/officeDocument/2006/relationships/image"/><Relationship Id="rId9" Target="../media/image7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jpeg" Type="http://schemas.openxmlformats.org/officeDocument/2006/relationships/image"/><Relationship Id="rId3" Target="../media/image92.png" Type="http://schemas.openxmlformats.org/officeDocument/2006/relationships/image"/><Relationship Id="rId4" Target="../media/image93.svg" Type="http://schemas.openxmlformats.org/officeDocument/2006/relationships/image"/><Relationship Id="rId5" Target="../media/image94.png" Type="http://schemas.openxmlformats.org/officeDocument/2006/relationships/image"/><Relationship Id="rId6" Target="../media/image95.svg" Type="http://schemas.openxmlformats.org/officeDocument/2006/relationships/image"/><Relationship Id="rId7" Target="../media/image96.png" Type="http://schemas.openxmlformats.org/officeDocument/2006/relationships/image"/><Relationship Id="rId8" Target="../media/image9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svg" Type="http://schemas.openxmlformats.org/officeDocument/2006/relationships/image"/><Relationship Id="rId11" Target="../media/image107.png" Type="http://schemas.openxmlformats.org/officeDocument/2006/relationships/image"/><Relationship Id="rId12" Target="../media/image108.svg" Type="http://schemas.openxmlformats.org/officeDocument/2006/relationships/image"/><Relationship Id="rId2" Target="../media/image98.jpeg" Type="http://schemas.openxmlformats.org/officeDocument/2006/relationships/image"/><Relationship Id="rId3" Target="../media/image99.png" Type="http://schemas.openxmlformats.org/officeDocument/2006/relationships/image"/><Relationship Id="rId4" Target="../media/image100.svg" Type="http://schemas.openxmlformats.org/officeDocument/2006/relationships/image"/><Relationship Id="rId5" Target="../media/image101.png" Type="http://schemas.openxmlformats.org/officeDocument/2006/relationships/image"/><Relationship Id="rId6" Target="../media/image102.sv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9.png" Type="http://schemas.openxmlformats.org/officeDocument/2006/relationships/image"/><Relationship Id="rId3" Target="../media/image2.png" Type="http://schemas.openxmlformats.org/officeDocument/2006/relationships/image"/><Relationship Id="rId4" Target="../media/image110.png" Type="http://schemas.openxmlformats.org/officeDocument/2006/relationships/image"/><Relationship Id="rId5" Target="../media/image111.svg" Type="http://schemas.openxmlformats.org/officeDocument/2006/relationships/image"/><Relationship Id="rId6" Target="../media/image112.png" Type="http://schemas.openxmlformats.org/officeDocument/2006/relationships/image"/><Relationship Id="rId7" Target="../media/image11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1.png" Type="http://schemas.openxmlformats.org/officeDocument/2006/relationships/image"/><Relationship Id="rId2" Target="../media/image115.png" Type="http://schemas.openxmlformats.org/officeDocument/2006/relationships/image"/><Relationship Id="rId3" Target="../media/image116.svg" Type="http://schemas.openxmlformats.org/officeDocument/2006/relationships/image"/><Relationship Id="rId4" Target="../media/image117.png" Type="http://schemas.openxmlformats.org/officeDocument/2006/relationships/image"/><Relationship Id="rId5" Target="../media/image118.svg" Type="http://schemas.openxmlformats.org/officeDocument/2006/relationships/image"/><Relationship Id="rId6" Target="../media/image119.png" Type="http://schemas.openxmlformats.org/officeDocument/2006/relationships/image"/><Relationship Id="rId7" Target="../media/image120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jpeg" Type="http://schemas.openxmlformats.org/officeDocument/2006/relationships/image"/><Relationship Id="rId3" Target="../media/image2.png" Type="http://schemas.openxmlformats.org/officeDocument/2006/relationships/image"/><Relationship Id="rId4" Target="../media/image123.png" Type="http://schemas.openxmlformats.org/officeDocument/2006/relationships/image"/><Relationship Id="rId5" Target="../media/image124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42.jpe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174" y="0"/>
            <a:ext cx="7225652" cy="10287000"/>
            <a:chOff x="0" y="0"/>
            <a:chExt cx="963420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579" t="0" r="26579" b="0"/>
            <a:stretch>
              <a:fillRect/>
            </a:stretch>
          </p:blipFill>
          <p:spPr>
            <a:xfrm flipH="false" flipV="false">
              <a:off x="0" y="0"/>
              <a:ext cx="963420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-111841"/>
            <a:ext cx="1290174" cy="10529321"/>
            <a:chOff x="0" y="0"/>
            <a:chExt cx="121020" cy="9876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020" cy="987664"/>
            </a:xfrm>
            <a:custGeom>
              <a:avLst/>
              <a:gdLst/>
              <a:ahLst/>
              <a:cxnLst/>
              <a:rect r="r" b="b" t="t" l="l"/>
              <a:pathLst>
                <a:path h="987664" w="121020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1020" cy="1025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17705" y="2383926"/>
            <a:ext cx="4884708" cy="3411454"/>
            <a:chOff x="0" y="0"/>
            <a:chExt cx="458192" cy="3199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58192" cy="319999"/>
            </a:xfrm>
            <a:custGeom>
              <a:avLst/>
              <a:gdLst/>
              <a:ahLst/>
              <a:cxnLst/>
              <a:rect r="r" b="b" t="t" l="l"/>
              <a:pathLst>
                <a:path h="319999" w="458192">
                  <a:moveTo>
                    <a:pt x="0" y="0"/>
                  </a:moveTo>
                  <a:lnTo>
                    <a:pt x="458192" y="0"/>
                  </a:lnTo>
                  <a:lnTo>
                    <a:pt x="458192" y="319999"/>
                  </a:lnTo>
                  <a:lnTo>
                    <a:pt x="0" y="319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58192" cy="3580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758999" y="1550934"/>
            <a:ext cx="11301259" cy="4944301"/>
          </a:xfrm>
          <a:custGeom>
            <a:avLst/>
            <a:gdLst/>
            <a:ahLst/>
            <a:cxnLst/>
            <a:rect r="r" b="b" t="t" l="l"/>
            <a:pathLst>
              <a:path h="4944301" w="11301259">
                <a:moveTo>
                  <a:pt x="0" y="0"/>
                </a:moveTo>
                <a:lnTo>
                  <a:pt x="11301259" y="0"/>
                </a:lnTo>
                <a:lnTo>
                  <a:pt x="11301259" y="4944301"/>
                </a:lnTo>
                <a:lnTo>
                  <a:pt x="0" y="4944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060258" y="2622715"/>
            <a:ext cx="279339" cy="2933875"/>
            <a:chOff x="0" y="0"/>
            <a:chExt cx="26202" cy="2752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202" cy="275201"/>
            </a:xfrm>
            <a:custGeom>
              <a:avLst/>
              <a:gdLst/>
              <a:ahLst/>
              <a:cxnLst/>
              <a:rect r="r" b="b" t="t" l="l"/>
              <a:pathLst>
                <a:path h="275201" w="26202">
                  <a:moveTo>
                    <a:pt x="0" y="0"/>
                  </a:moveTo>
                  <a:lnTo>
                    <a:pt x="26202" y="0"/>
                  </a:lnTo>
                  <a:lnTo>
                    <a:pt x="26202" y="275201"/>
                  </a:lnTo>
                  <a:lnTo>
                    <a:pt x="0" y="275201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202" cy="313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rot="5400000">
            <a:off x="15104913" y="9521377"/>
            <a:ext cx="5498729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954560" y="6531837"/>
            <a:ext cx="6304740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b="true" sz="21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Consultant Group 3</a:t>
            </a:r>
          </a:p>
          <a:p>
            <a:pPr algn="r">
              <a:lnSpc>
                <a:spcPts val="2799"/>
              </a:lnSpc>
            </a:pP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Sai Krishna Reddy Koppula</a:t>
            </a: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Pratik Nesarkar</a:t>
            </a: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MacKenzie Emerson</a:t>
            </a: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Vatsa Kala</a:t>
            </a: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Andrew Shelton</a:t>
            </a: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Aidan Schwartz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32893" y="9401175"/>
            <a:ext cx="6726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737373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Texas A&amp;M University | April 21, 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64140" y="768350"/>
            <a:ext cx="7595160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99"/>
              </a:lnSpc>
            </a:pPr>
            <a:r>
              <a:rPr lang="en-US" sz="1999" spc="399">
                <a:solidFill>
                  <a:srgbClr val="737373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BUSINESS CASE: CLIENT RETENTION SOLUTION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4106930" y="7285438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449909" y="0"/>
            <a:ext cx="2248596" cy="13035336"/>
          </a:xfrm>
          <a:custGeom>
            <a:avLst/>
            <a:gdLst/>
            <a:ahLst/>
            <a:cxnLst/>
            <a:rect r="r" b="b" t="t" l="l"/>
            <a:pathLst>
              <a:path h="13035336" w="2248596">
                <a:moveTo>
                  <a:pt x="2248596" y="0"/>
                </a:moveTo>
                <a:lnTo>
                  <a:pt x="0" y="0"/>
                </a:lnTo>
                <a:lnTo>
                  <a:pt x="0" y="13035336"/>
                </a:lnTo>
                <a:lnTo>
                  <a:pt x="2248596" y="13035336"/>
                </a:lnTo>
                <a:lnTo>
                  <a:pt x="2248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6496" y="818425"/>
            <a:ext cx="2589782" cy="2589782"/>
          </a:xfrm>
          <a:custGeom>
            <a:avLst/>
            <a:gdLst/>
            <a:ahLst/>
            <a:cxnLst/>
            <a:rect r="r" b="b" t="t" l="l"/>
            <a:pathLst>
              <a:path h="2589782" w="2589782">
                <a:moveTo>
                  <a:pt x="0" y="0"/>
                </a:moveTo>
                <a:lnTo>
                  <a:pt x="2589782" y="0"/>
                </a:lnTo>
                <a:lnTo>
                  <a:pt x="2589782" y="2589782"/>
                </a:lnTo>
                <a:lnTo>
                  <a:pt x="0" y="2589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86431" y="5222744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489475" y="7347031"/>
            <a:ext cx="2589847" cy="2589847"/>
          </a:xfrm>
          <a:custGeom>
            <a:avLst/>
            <a:gdLst/>
            <a:ahLst/>
            <a:cxnLst/>
            <a:rect r="r" b="b" t="t" l="l"/>
            <a:pathLst>
              <a:path h="2589847" w="2589847">
                <a:moveTo>
                  <a:pt x="0" y="0"/>
                </a:moveTo>
                <a:lnTo>
                  <a:pt x="2589847" y="0"/>
                </a:lnTo>
                <a:lnTo>
                  <a:pt x="2589847" y="2589847"/>
                </a:lnTo>
                <a:lnTo>
                  <a:pt x="0" y="2589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574207" y="2973647"/>
            <a:ext cx="2589847" cy="2589848"/>
          </a:xfrm>
          <a:custGeom>
            <a:avLst/>
            <a:gdLst/>
            <a:ahLst/>
            <a:cxnLst/>
            <a:rect r="r" b="b" t="t" l="l"/>
            <a:pathLst>
              <a:path h="2589848" w="2589847">
                <a:moveTo>
                  <a:pt x="0" y="0"/>
                </a:moveTo>
                <a:lnTo>
                  <a:pt x="2589847" y="0"/>
                </a:lnTo>
                <a:lnTo>
                  <a:pt x="2589847" y="2589848"/>
                </a:lnTo>
                <a:lnTo>
                  <a:pt x="0" y="2589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1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632884" y="1364813"/>
            <a:ext cx="1497006" cy="14970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20628" y="3520068"/>
            <a:ext cx="1497006" cy="149700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06843" y="5747233"/>
            <a:ext cx="1497006" cy="149700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035896" y="7893452"/>
            <a:ext cx="1497006" cy="149700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834986" y="-2701878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762000" y="3272433"/>
            <a:ext cx="462717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-5400000">
            <a:off x="-9655933" y="7102058"/>
            <a:ext cx="19072221" cy="1306445"/>
            <a:chOff x="0" y="0"/>
            <a:chExt cx="5023136" cy="3440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23136" cy="344084"/>
            </a:xfrm>
            <a:custGeom>
              <a:avLst/>
              <a:gdLst/>
              <a:ahLst/>
              <a:cxnLst/>
              <a:rect r="r" b="b" t="t" l="l"/>
              <a:pathLst>
                <a:path h="344084" w="5023136">
                  <a:moveTo>
                    <a:pt x="0" y="0"/>
                  </a:moveTo>
                  <a:lnTo>
                    <a:pt x="5023136" y="0"/>
                  </a:lnTo>
                  <a:lnTo>
                    <a:pt x="5023136" y="344084"/>
                  </a:lnTo>
                  <a:lnTo>
                    <a:pt x="0" y="344084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023136" cy="38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4539567" y="7289719"/>
            <a:ext cx="5983836" cy="5983836"/>
          </a:xfrm>
          <a:custGeom>
            <a:avLst/>
            <a:gdLst/>
            <a:ahLst/>
            <a:cxnLst/>
            <a:rect r="r" b="b" t="t" l="l"/>
            <a:pathLst>
              <a:path h="5983836" w="5983836">
                <a:moveTo>
                  <a:pt x="0" y="0"/>
                </a:moveTo>
                <a:lnTo>
                  <a:pt x="5983836" y="0"/>
                </a:lnTo>
                <a:lnTo>
                  <a:pt x="5983836" y="5983836"/>
                </a:lnTo>
                <a:lnTo>
                  <a:pt x="0" y="5983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true" rot="4611542">
            <a:off x="11930035" y="1240735"/>
            <a:ext cx="2230886" cy="630225"/>
          </a:xfrm>
          <a:custGeom>
            <a:avLst/>
            <a:gdLst/>
            <a:ahLst/>
            <a:cxnLst/>
            <a:rect r="r" b="b" t="t" l="l"/>
            <a:pathLst>
              <a:path h="630225" w="2230886">
                <a:moveTo>
                  <a:pt x="0" y="630226"/>
                </a:moveTo>
                <a:lnTo>
                  <a:pt x="2230886" y="630226"/>
                </a:lnTo>
                <a:lnTo>
                  <a:pt x="2230886" y="0"/>
                </a:lnTo>
                <a:lnTo>
                  <a:pt x="0" y="0"/>
                </a:lnTo>
                <a:lnTo>
                  <a:pt x="0" y="630226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899037" y="1632358"/>
            <a:ext cx="912618" cy="961916"/>
          </a:xfrm>
          <a:custGeom>
            <a:avLst/>
            <a:gdLst/>
            <a:ahLst/>
            <a:cxnLst/>
            <a:rect r="r" b="b" t="t" l="l"/>
            <a:pathLst>
              <a:path h="961916" w="912618">
                <a:moveTo>
                  <a:pt x="0" y="0"/>
                </a:moveTo>
                <a:lnTo>
                  <a:pt x="912618" y="0"/>
                </a:lnTo>
                <a:lnTo>
                  <a:pt x="912618" y="961916"/>
                </a:lnTo>
                <a:lnTo>
                  <a:pt x="0" y="96191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24356" y="3853705"/>
            <a:ext cx="1089549" cy="911135"/>
          </a:xfrm>
          <a:custGeom>
            <a:avLst/>
            <a:gdLst/>
            <a:ahLst/>
            <a:cxnLst/>
            <a:rect r="r" b="b" t="t" l="l"/>
            <a:pathLst>
              <a:path h="911135" w="1089549">
                <a:moveTo>
                  <a:pt x="0" y="0"/>
                </a:moveTo>
                <a:lnTo>
                  <a:pt x="1089549" y="0"/>
                </a:lnTo>
                <a:lnTo>
                  <a:pt x="1089549" y="911136"/>
                </a:lnTo>
                <a:lnTo>
                  <a:pt x="0" y="9111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914838" y="6023973"/>
            <a:ext cx="881016" cy="943525"/>
          </a:xfrm>
          <a:custGeom>
            <a:avLst/>
            <a:gdLst/>
            <a:ahLst/>
            <a:cxnLst/>
            <a:rect r="r" b="b" t="t" l="l"/>
            <a:pathLst>
              <a:path h="943525" w="881016">
                <a:moveTo>
                  <a:pt x="0" y="0"/>
                </a:moveTo>
                <a:lnTo>
                  <a:pt x="881016" y="0"/>
                </a:lnTo>
                <a:lnTo>
                  <a:pt x="881016" y="943525"/>
                </a:lnTo>
                <a:lnTo>
                  <a:pt x="0" y="94352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256605" y="8134741"/>
            <a:ext cx="1055587" cy="1055587"/>
          </a:xfrm>
          <a:custGeom>
            <a:avLst/>
            <a:gdLst/>
            <a:ahLst/>
            <a:cxnLst/>
            <a:rect r="r" b="b" t="t" l="l"/>
            <a:pathLst>
              <a:path h="1055587" w="1055587">
                <a:moveTo>
                  <a:pt x="0" y="0"/>
                </a:moveTo>
                <a:lnTo>
                  <a:pt x="1055587" y="0"/>
                </a:lnTo>
                <a:lnTo>
                  <a:pt x="1055587" y="1055588"/>
                </a:lnTo>
                <a:lnTo>
                  <a:pt x="0" y="105558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3915798" y="3474883"/>
            <a:ext cx="360459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Phase 2: NBA System Development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64923" y="4470421"/>
            <a:ext cx="3367422" cy="160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5B5B5B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Developing Implementing the proposed Next Best Action System and integrating it with CRM dashboard.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5B5B5B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Timeline: 10 Weeks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36409" y="1319628"/>
            <a:ext cx="352624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Phase 1: Tenant Feedback Integration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62262" y="2265622"/>
            <a:ext cx="3600394" cy="1604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5B5B5B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Implement email updates to inform tenants about ticket progress and collect feedback while NBA is being developed.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5B5B5B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Timeline: 4 Weeks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36409" y="6835214"/>
            <a:ext cx="3389434" cy="1290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5B5B5B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Deploy the NBA system in Houston buildings and gather manager/tenant feedback.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5B5B5B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Timeline: 16 Weeks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762262" y="5804840"/>
            <a:ext cx="360459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Phase 3: Pilot Deployment in Houston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15798" y="7300351"/>
            <a:ext cx="360459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151857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Phase 4: Feedback and Full Rollout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64923" y="8296666"/>
            <a:ext cx="3514712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5B5B5B"/>
                </a:solidFill>
                <a:latin typeface="Liberation Sans"/>
                <a:ea typeface="Liberation Sans"/>
                <a:cs typeface="Liberation Sans"/>
                <a:sym typeface="Liberation Sans"/>
              </a:rPr>
              <a:t>Refine the system based on pilot insights and expand to additional cities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5B5B5B"/>
                </a:solidFill>
                <a:latin typeface="Liberation Sans Bold"/>
                <a:ea typeface="Liberation Sans Bold"/>
                <a:cs typeface="Liberation Sans Bold"/>
                <a:sym typeface="Liberation Sans Bold"/>
              </a:rPr>
              <a:t>Timeline: 17-24 Weeks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62000" y="699706"/>
            <a:ext cx="5647836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Execution Plan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85698" y="2916563"/>
            <a:ext cx="4453873" cy="44538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8413" y="0"/>
            <a:ext cx="7064222" cy="10287000"/>
            <a:chOff x="0" y="0"/>
            <a:chExt cx="9418963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47759" t="0" r="6402" b="0"/>
            <a:stretch>
              <a:fillRect/>
            </a:stretch>
          </p:blipFill>
          <p:spPr>
            <a:xfrm flipH="false" flipV="false">
              <a:off x="0" y="0"/>
              <a:ext cx="9418963" cy="137160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867687" y="3098552"/>
            <a:ext cx="4089895" cy="4089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4947269" y="2486719"/>
            <a:ext cx="231203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0" y="4189195"/>
            <a:ext cx="848413" cy="1908610"/>
            <a:chOff x="0" y="0"/>
            <a:chExt cx="223450" cy="5026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450" cy="502679"/>
            </a:xfrm>
            <a:custGeom>
              <a:avLst/>
              <a:gdLst/>
              <a:ahLst/>
              <a:cxnLst/>
              <a:rect r="r" b="b" t="t" l="l"/>
              <a:pathLst>
                <a:path h="502679" w="223450">
                  <a:moveTo>
                    <a:pt x="0" y="0"/>
                  </a:moveTo>
                  <a:lnTo>
                    <a:pt x="223450" y="0"/>
                  </a:lnTo>
                  <a:lnTo>
                    <a:pt x="223450" y="502679"/>
                  </a:lnTo>
                  <a:lnTo>
                    <a:pt x="0" y="502679"/>
                  </a:lnTo>
                  <a:close/>
                </a:path>
              </a:pathLst>
            </a:custGeom>
            <a:solidFill>
              <a:srgbClr val="FFCE0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3450" cy="540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07380" y="7370437"/>
            <a:ext cx="2322277" cy="1805570"/>
          </a:xfrm>
          <a:custGeom>
            <a:avLst/>
            <a:gdLst/>
            <a:ahLst/>
            <a:cxnLst/>
            <a:rect r="r" b="b" t="t" l="l"/>
            <a:pathLst>
              <a:path h="1805570" w="2322277">
                <a:moveTo>
                  <a:pt x="0" y="0"/>
                </a:moveTo>
                <a:lnTo>
                  <a:pt x="2322277" y="0"/>
                </a:lnTo>
                <a:lnTo>
                  <a:pt x="2322277" y="1805570"/>
                </a:lnTo>
                <a:lnTo>
                  <a:pt x="0" y="180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22300" y="4745722"/>
            <a:ext cx="1739602" cy="1746150"/>
          </a:xfrm>
          <a:custGeom>
            <a:avLst/>
            <a:gdLst/>
            <a:ahLst/>
            <a:cxnLst/>
            <a:rect r="r" b="b" t="t" l="l"/>
            <a:pathLst>
              <a:path h="1746150" w="1739602">
                <a:moveTo>
                  <a:pt x="0" y="0"/>
                </a:moveTo>
                <a:lnTo>
                  <a:pt x="1739601" y="0"/>
                </a:lnTo>
                <a:lnTo>
                  <a:pt x="1739601" y="1746150"/>
                </a:lnTo>
                <a:lnTo>
                  <a:pt x="0" y="1746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653397" y="2916563"/>
            <a:ext cx="1851047" cy="1844106"/>
          </a:xfrm>
          <a:custGeom>
            <a:avLst/>
            <a:gdLst/>
            <a:ahLst/>
            <a:cxnLst/>
            <a:rect r="r" b="b" t="t" l="l"/>
            <a:pathLst>
              <a:path h="1844106" w="1851047">
                <a:moveTo>
                  <a:pt x="0" y="0"/>
                </a:moveTo>
                <a:lnTo>
                  <a:pt x="1851047" y="0"/>
                </a:lnTo>
                <a:lnTo>
                  <a:pt x="1851047" y="1844106"/>
                </a:lnTo>
                <a:lnTo>
                  <a:pt x="0" y="184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099822" y="4818698"/>
            <a:ext cx="3625626" cy="80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5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Benefits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6249" y="2978467"/>
            <a:ext cx="4512101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19"/>
              </a:lnSpc>
            </a:pPr>
            <a:r>
              <a:rPr lang="en-US" b="true" sz="32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Rais</a:t>
            </a:r>
            <a:r>
              <a:rPr lang="en-US" b="true" sz="32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ed Baseline  Manager Performance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48240" y="297176"/>
            <a:ext cx="7911060" cy="192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99"/>
              </a:lnSpc>
            </a:pPr>
            <a:r>
              <a:rPr lang="en-US" sz="73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Pr</a:t>
            </a:r>
            <a:r>
              <a:rPr lang="en-US" sz="73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operty Manager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28884" y="8506914"/>
            <a:ext cx="5449466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619"/>
              </a:lnSpc>
            </a:pPr>
            <a:r>
              <a:rPr lang="en-US" b="true" sz="32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Seamless Integration with No Training Required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07380" y="5742758"/>
            <a:ext cx="5117738" cy="115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Informed Decision Making like Never Before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237248" y="4236248"/>
            <a:ext cx="10287000" cy="1814505"/>
            <a:chOff x="0" y="0"/>
            <a:chExt cx="2709333" cy="477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77894"/>
            </a:xfrm>
            <a:custGeom>
              <a:avLst/>
              <a:gdLst/>
              <a:ahLst/>
              <a:cxnLst/>
              <a:rect r="r" b="b" t="t" l="l"/>
              <a:pathLst>
                <a:path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05957" y="3183589"/>
            <a:ext cx="4453873" cy="44538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17352" y="2084398"/>
            <a:ext cx="7157489" cy="6118204"/>
            <a:chOff x="0" y="0"/>
            <a:chExt cx="9543319" cy="815760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358" t="0" r="19699" b="0"/>
            <a:stretch>
              <a:fillRect/>
            </a:stretch>
          </p:blipFill>
          <p:spPr>
            <a:xfrm flipH="false" flipV="false">
              <a:off x="0" y="0"/>
              <a:ext cx="9543319" cy="815760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-10800000">
            <a:off x="10317352" y="8484153"/>
            <a:ext cx="5939858" cy="540028"/>
            <a:chOff x="0" y="0"/>
            <a:chExt cx="1564407" cy="142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4407" cy="142230"/>
            </a:xfrm>
            <a:custGeom>
              <a:avLst/>
              <a:gdLst/>
              <a:ahLst/>
              <a:cxnLst/>
              <a:rect r="r" b="b" t="t" l="l"/>
              <a:pathLst>
                <a:path h="142230" w="1564407">
                  <a:moveTo>
                    <a:pt x="0" y="0"/>
                  </a:moveTo>
                  <a:lnTo>
                    <a:pt x="1564407" y="0"/>
                  </a:lnTo>
                  <a:lnTo>
                    <a:pt x="1564407" y="142230"/>
                  </a:lnTo>
                  <a:lnTo>
                    <a:pt x="0" y="142230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4407" cy="180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47522" y="2612089"/>
            <a:ext cx="6456698" cy="96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99"/>
              </a:lnSpc>
            </a:pPr>
            <a:r>
              <a:rPr lang="en-US" b="true" sz="36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Improved Visibility  of Issue Resolution Timeline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614120" y="2145364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4512512" y="5410526"/>
            <a:ext cx="310636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317352" y="9248775"/>
            <a:ext cx="2028354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487946" y="3365578"/>
            <a:ext cx="4089895" cy="40898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19982" y="3805272"/>
            <a:ext cx="3271224" cy="1338228"/>
          </a:xfrm>
          <a:custGeom>
            <a:avLst/>
            <a:gdLst/>
            <a:ahLst/>
            <a:cxnLst/>
            <a:rect r="r" b="b" t="t" l="l"/>
            <a:pathLst>
              <a:path h="1338228" w="3271224">
                <a:moveTo>
                  <a:pt x="0" y="0"/>
                </a:moveTo>
                <a:lnTo>
                  <a:pt x="3271225" y="0"/>
                </a:lnTo>
                <a:lnTo>
                  <a:pt x="3271225" y="1338228"/>
                </a:lnTo>
                <a:lnTo>
                  <a:pt x="0" y="1338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69683" y="4393196"/>
            <a:ext cx="152773" cy="143329"/>
          </a:xfrm>
          <a:custGeom>
            <a:avLst/>
            <a:gdLst/>
            <a:ahLst/>
            <a:cxnLst/>
            <a:rect r="r" b="b" t="t" l="l"/>
            <a:pathLst>
              <a:path h="143329" w="152773">
                <a:moveTo>
                  <a:pt x="0" y="0"/>
                </a:moveTo>
                <a:lnTo>
                  <a:pt x="152773" y="0"/>
                </a:lnTo>
                <a:lnTo>
                  <a:pt x="152773" y="143329"/>
                </a:lnTo>
                <a:lnTo>
                  <a:pt x="0" y="14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64189" y="4393196"/>
            <a:ext cx="152773" cy="143329"/>
          </a:xfrm>
          <a:custGeom>
            <a:avLst/>
            <a:gdLst/>
            <a:ahLst/>
            <a:cxnLst/>
            <a:rect r="r" b="b" t="t" l="l"/>
            <a:pathLst>
              <a:path h="143329" w="152773">
                <a:moveTo>
                  <a:pt x="0" y="0"/>
                </a:moveTo>
                <a:lnTo>
                  <a:pt x="152774" y="0"/>
                </a:lnTo>
                <a:lnTo>
                  <a:pt x="152774" y="143329"/>
                </a:lnTo>
                <a:lnTo>
                  <a:pt x="0" y="14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65631" y="4393196"/>
            <a:ext cx="152773" cy="143329"/>
          </a:xfrm>
          <a:custGeom>
            <a:avLst/>
            <a:gdLst/>
            <a:ahLst/>
            <a:cxnLst/>
            <a:rect r="r" b="b" t="t" l="l"/>
            <a:pathLst>
              <a:path h="143329" w="152773">
                <a:moveTo>
                  <a:pt x="0" y="0"/>
                </a:moveTo>
                <a:lnTo>
                  <a:pt x="152773" y="0"/>
                </a:lnTo>
                <a:lnTo>
                  <a:pt x="152773" y="143329"/>
                </a:lnTo>
                <a:lnTo>
                  <a:pt x="0" y="14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479656" y="4393196"/>
            <a:ext cx="152773" cy="143329"/>
          </a:xfrm>
          <a:custGeom>
            <a:avLst/>
            <a:gdLst/>
            <a:ahLst/>
            <a:cxnLst/>
            <a:rect r="r" b="b" t="t" l="l"/>
            <a:pathLst>
              <a:path h="143329" w="152773">
                <a:moveTo>
                  <a:pt x="0" y="0"/>
                </a:moveTo>
                <a:lnTo>
                  <a:pt x="152773" y="0"/>
                </a:lnTo>
                <a:lnTo>
                  <a:pt x="152773" y="143329"/>
                </a:lnTo>
                <a:lnTo>
                  <a:pt x="0" y="143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106156" y="4393196"/>
            <a:ext cx="101682" cy="142462"/>
          </a:xfrm>
          <a:custGeom>
            <a:avLst/>
            <a:gdLst/>
            <a:ahLst/>
            <a:cxnLst/>
            <a:rect r="r" b="b" t="t" l="l"/>
            <a:pathLst>
              <a:path h="142462" w="101682">
                <a:moveTo>
                  <a:pt x="0" y="0"/>
                </a:moveTo>
                <a:lnTo>
                  <a:pt x="101683" y="0"/>
                </a:lnTo>
                <a:lnTo>
                  <a:pt x="101683" y="142462"/>
                </a:lnTo>
                <a:lnTo>
                  <a:pt x="0" y="14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225973" y="7712649"/>
            <a:ext cx="1393115" cy="1579821"/>
          </a:xfrm>
          <a:custGeom>
            <a:avLst/>
            <a:gdLst/>
            <a:ahLst/>
            <a:cxnLst/>
            <a:rect r="r" b="b" t="t" l="l"/>
            <a:pathLst>
              <a:path h="1579821" w="1393115">
                <a:moveTo>
                  <a:pt x="0" y="0"/>
                </a:moveTo>
                <a:lnTo>
                  <a:pt x="1393115" y="0"/>
                </a:lnTo>
                <a:lnTo>
                  <a:pt x="1393115" y="1579821"/>
                </a:lnTo>
                <a:lnTo>
                  <a:pt x="0" y="15798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454497" y="7104705"/>
            <a:ext cx="941439" cy="1132558"/>
          </a:xfrm>
          <a:custGeom>
            <a:avLst/>
            <a:gdLst/>
            <a:ahLst/>
            <a:cxnLst/>
            <a:rect r="r" b="b" t="t" l="l"/>
            <a:pathLst>
              <a:path h="1132558" w="941439">
                <a:moveTo>
                  <a:pt x="0" y="0"/>
                </a:moveTo>
                <a:lnTo>
                  <a:pt x="941439" y="0"/>
                </a:lnTo>
                <a:lnTo>
                  <a:pt x="941439" y="1132557"/>
                </a:lnTo>
                <a:lnTo>
                  <a:pt x="0" y="11325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479021" y="663316"/>
            <a:ext cx="6238803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Client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20080" y="5085724"/>
            <a:ext cx="3625626" cy="80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5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Benefits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04080" y="6353501"/>
            <a:ext cx="6456698" cy="49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9"/>
              </a:lnSpc>
            </a:pPr>
            <a:r>
              <a:rPr lang="en-US" b="true" sz="36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Enhanced Service Quality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33132" y="7960893"/>
            <a:ext cx="3557933" cy="1762125"/>
            <a:chOff x="0" y="0"/>
            <a:chExt cx="937069" cy="4640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069" cy="464099"/>
            </a:xfrm>
            <a:custGeom>
              <a:avLst/>
              <a:gdLst/>
              <a:ahLst/>
              <a:cxnLst/>
              <a:rect r="r" b="b" t="t" l="l"/>
              <a:pathLst>
                <a:path h="464099" w="937069">
                  <a:moveTo>
                    <a:pt x="0" y="0"/>
                  </a:moveTo>
                  <a:lnTo>
                    <a:pt x="937069" y="0"/>
                  </a:lnTo>
                  <a:lnTo>
                    <a:pt x="937069" y="464099"/>
                  </a:lnTo>
                  <a:lnTo>
                    <a:pt x="0" y="464099"/>
                  </a:lnTo>
                  <a:close/>
                </a:path>
              </a:pathLst>
            </a:custGeom>
            <a:solidFill>
              <a:srgbClr val="FEEA0C">
                <a:alpha val="9098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37069" cy="51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>
                      <a:alpha val="90980"/>
                    </a:srgbClr>
                  </a:solidFill>
                  <a:latin typeface="Aileron"/>
                  <a:ea typeface="Aileron"/>
                  <a:cs typeface="Aileron"/>
                  <a:sym typeface="Aileron"/>
                </a:rPr>
                <a:t>Cost-Effective Implementation </a:t>
              </a:r>
            </a:p>
          </p:txBody>
        </p:sp>
      </p:grpSp>
      <p:sp>
        <p:nvSpPr>
          <p:cNvPr name="AutoShape 5" id="5"/>
          <p:cNvSpPr/>
          <p:nvPr/>
        </p:nvSpPr>
        <p:spPr>
          <a:xfrm flipH="true">
            <a:off x="965480" y="2992280"/>
            <a:ext cx="328612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966729" y="6512171"/>
            <a:ext cx="6354542" cy="3074010"/>
          </a:xfrm>
          <a:custGeom>
            <a:avLst/>
            <a:gdLst/>
            <a:ahLst/>
            <a:cxnLst/>
            <a:rect r="r" b="b" t="t" l="l"/>
            <a:pathLst>
              <a:path h="3074010" w="6354542">
                <a:moveTo>
                  <a:pt x="0" y="0"/>
                </a:moveTo>
                <a:lnTo>
                  <a:pt x="6354542" y="0"/>
                </a:lnTo>
                <a:lnTo>
                  <a:pt x="6354542" y="3074009"/>
                </a:lnTo>
                <a:lnTo>
                  <a:pt x="0" y="3074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4085" y="7960893"/>
            <a:ext cx="3557933" cy="1762125"/>
            <a:chOff x="0" y="0"/>
            <a:chExt cx="937069" cy="4640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7069" cy="464099"/>
            </a:xfrm>
            <a:custGeom>
              <a:avLst/>
              <a:gdLst/>
              <a:ahLst/>
              <a:cxnLst/>
              <a:rect r="r" b="b" t="t" l="l"/>
              <a:pathLst>
                <a:path h="464099" w="937069">
                  <a:moveTo>
                    <a:pt x="0" y="0"/>
                  </a:moveTo>
                  <a:lnTo>
                    <a:pt x="937069" y="0"/>
                  </a:lnTo>
                  <a:lnTo>
                    <a:pt x="937069" y="464099"/>
                  </a:lnTo>
                  <a:lnTo>
                    <a:pt x="0" y="464099"/>
                  </a:lnTo>
                  <a:close/>
                </a:path>
              </a:pathLst>
            </a:custGeom>
            <a:solidFill>
              <a:srgbClr val="FEEA0C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37069" cy="51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>
                      <a:alpha val="89804"/>
                    </a:srgbClr>
                  </a:solidFill>
                  <a:latin typeface="Aileron"/>
                  <a:ea typeface="Aileron"/>
                  <a:cs typeface="Aileron"/>
                  <a:sym typeface="Aileron"/>
                </a:rPr>
                <a:t>Improved Loyalty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334382" y="728247"/>
            <a:ext cx="3293244" cy="1440536"/>
          </a:xfrm>
          <a:custGeom>
            <a:avLst/>
            <a:gdLst/>
            <a:ahLst/>
            <a:cxnLst/>
            <a:rect r="r" b="b" t="t" l="l"/>
            <a:pathLst>
              <a:path h="1440536" w="3293244">
                <a:moveTo>
                  <a:pt x="0" y="0"/>
                </a:moveTo>
                <a:lnTo>
                  <a:pt x="3293243" y="0"/>
                </a:lnTo>
                <a:lnTo>
                  <a:pt x="3293243" y="1440536"/>
                </a:lnTo>
                <a:lnTo>
                  <a:pt x="0" y="144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3348" y="4181044"/>
            <a:ext cx="1659406" cy="962456"/>
          </a:xfrm>
          <a:custGeom>
            <a:avLst/>
            <a:gdLst/>
            <a:ahLst/>
            <a:cxnLst/>
            <a:rect r="r" b="b" t="t" l="l"/>
            <a:pathLst>
              <a:path h="962456" w="1659406">
                <a:moveTo>
                  <a:pt x="0" y="0"/>
                </a:moveTo>
                <a:lnTo>
                  <a:pt x="1659406" y="0"/>
                </a:lnTo>
                <a:lnTo>
                  <a:pt x="1659406" y="962456"/>
                </a:lnTo>
                <a:lnTo>
                  <a:pt x="0" y="962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213780" y="3971016"/>
            <a:ext cx="1596638" cy="1078921"/>
          </a:xfrm>
          <a:custGeom>
            <a:avLst/>
            <a:gdLst/>
            <a:ahLst/>
            <a:cxnLst/>
            <a:rect r="r" b="b" t="t" l="l"/>
            <a:pathLst>
              <a:path h="1078921" w="1596638">
                <a:moveTo>
                  <a:pt x="0" y="0"/>
                </a:moveTo>
                <a:lnTo>
                  <a:pt x="1596638" y="0"/>
                </a:lnTo>
                <a:lnTo>
                  <a:pt x="1596638" y="1078921"/>
                </a:lnTo>
                <a:lnTo>
                  <a:pt x="0" y="10789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-45967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54085" y="5631108"/>
            <a:ext cx="3557933" cy="1762125"/>
            <a:chOff x="0" y="0"/>
            <a:chExt cx="937069" cy="4640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37069" cy="464099"/>
            </a:xfrm>
            <a:custGeom>
              <a:avLst/>
              <a:gdLst/>
              <a:ahLst/>
              <a:cxnLst/>
              <a:rect r="r" b="b" t="t" l="l"/>
              <a:pathLst>
                <a:path h="464099" w="937069">
                  <a:moveTo>
                    <a:pt x="0" y="0"/>
                  </a:moveTo>
                  <a:lnTo>
                    <a:pt x="937069" y="0"/>
                  </a:lnTo>
                  <a:lnTo>
                    <a:pt x="937069" y="464099"/>
                  </a:lnTo>
                  <a:lnTo>
                    <a:pt x="0" y="464099"/>
                  </a:lnTo>
                  <a:close/>
                </a:path>
              </a:pathLst>
            </a:custGeom>
            <a:solidFill>
              <a:srgbClr val="FEEA0C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937069" cy="51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>
                      <a:alpha val="89804"/>
                    </a:srgbClr>
                  </a:solidFill>
                  <a:latin typeface="Aileron"/>
                  <a:ea typeface="Aileron"/>
                  <a:cs typeface="Aileron"/>
                  <a:sym typeface="Aileron"/>
                </a:rPr>
                <a:t>Increased Customer Satisfaction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233132" y="5631108"/>
            <a:ext cx="3557933" cy="1762125"/>
            <a:chOff x="0" y="0"/>
            <a:chExt cx="937069" cy="4640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7069" cy="464099"/>
            </a:xfrm>
            <a:custGeom>
              <a:avLst/>
              <a:gdLst/>
              <a:ahLst/>
              <a:cxnLst/>
              <a:rect r="r" b="b" t="t" l="l"/>
              <a:pathLst>
                <a:path h="464099" w="937069">
                  <a:moveTo>
                    <a:pt x="0" y="0"/>
                  </a:moveTo>
                  <a:lnTo>
                    <a:pt x="937069" y="0"/>
                  </a:lnTo>
                  <a:lnTo>
                    <a:pt x="937069" y="464099"/>
                  </a:lnTo>
                  <a:lnTo>
                    <a:pt x="0" y="464099"/>
                  </a:lnTo>
                  <a:close/>
                </a:path>
              </a:pathLst>
            </a:custGeom>
            <a:solidFill>
              <a:srgbClr val="FEEA0C">
                <a:alpha val="9098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937069" cy="511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>
                      <a:alpha val="90980"/>
                    </a:srgbClr>
                  </a:solidFill>
                  <a:latin typeface="Aileron"/>
                  <a:ea typeface="Aileron"/>
                  <a:cs typeface="Aileron"/>
                  <a:sym typeface="Aileron"/>
                </a:rPr>
                <a:t>Lower Overall Operational Cost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470615"/>
            <a:ext cx="12095555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Ultimate Benefit: Boxer Property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1719" y="3837666"/>
            <a:ext cx="9333097" cy="116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1"/>
              </a:lnSpc>
              <a:spcBef>
                <a:spcPct val="0"/>
              </a:spcBef>
            </a:pPr>
            <a:r>
              <a:rPr lang="en-US" b="true" sz="677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Higher Renewal Rates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142710">
            <a:off x="-2195110" y="39985"/>
            <a:ext cx="6447620" cy="13984122"/>
            <a:chOff x="0" y="0"/>
            <a:chExt cx="684486" cy="14845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4486" cy="1484569"/>
            </a:xfrm>
            <a:custGeom>
              <a:avLst/>
              <a:gdLst/>
              <a:ahLst/>
              <a:cxnLst/>
              <a:rect r="r" b="b" t="t" l="l"/>
              <a:pathLst>
                <a:path h="1484569" w="684486">
                  <a:moveTo>
                    <a:pt x="0" y="0"/>
                  </a:moveTo>
                  <a:lnTo>
                    <a:pt x="684486" y="0"/>
                  </a:lnTo>
                  <a:lnTo>
                    <a:pt x="684486" y="1484569"/>
                  </a:lnTo>
                  <a:lnTo>
                    <a:pt x="0" y="1484569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84486" cy="1522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466426"/>
            <a:ext cx="5260675" cy="7364353"/>
            <a:chOff x="0" y="0"/>
            <a:chExt cx="7014233" cy="981913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6203" t="0" r="26203" b="0"/>
            <a:stretch>
              <a:fillRect/>
            </a:stretch>
          </p:blipFill>
          <p:spPr>
            <a:xfrm flipH="false" flipV="false">
              <a:off x="0" y="0"/>
              <a:ext cx="7014233" cy="981913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8463923" y="673248"/>
            <a:ext cx="8795377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Risks &amp; Assumptions</a:t>
            </a:r>
          </a:p>
        </p:txBody>
      </p:sp>
      <p:sp>
        <p:nvSpPr>
          <p:cNvPr name="AutoShape 8" id="8"/>
          <p:cNvSpPr/>
          <p:nvPr/>
        </p:nvSpPr>
        <p:spPr>
          <a:xfrm>
            <a:off x="14139898" y="3035191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7308814" y="0"/>
            <a:ext cx="1084953" cy="10287000"/>
            <a:chOff x="0" y="0"/>
            <a:chExt cx="1584928" cy="150275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84928" cy="15027520"/>
            </a:xfrm>
            <a:custGeom>
              <a:avLst/>
              <a:gdLst/>
              <a:ahLst/>
              <a:cxnLst/>
              <a:rect r="r" b="b" t="t" l="l"/>
              <a:pathLst>
                <a:path h="15027520" w="1584928">
                  <a:moveTo>
                    <a:pt x="0" y="0"/>
                  </a:moveTo>
                  <a:lnTo>
                    <a:pt x="1584928" y="0"/>
                  </a:lnTo>
                  <a:lnTo>
                    <a:pt x="1584928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84928" cy="1506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42637" y="4854510"/>
            <a:ext cx="798256" cy="79825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539517" y="4918638"/>
            <a:ext cx="618892" cy="574230"/>
          </a:xfrm>
          <a:custGeom>
            <a:avLst/>
            <a:gdLst/>
            <a:ahLst/>
            <a:cxnLst/>
            <a:rect r="r" b="b" t="t" l="l"/>
            <a:pathLst>
              <a:path h="574230" w="618892">
                <a:moveTo>
                  <a:pt x="0" y="0"/>
                </a:moveTo>
                <a:lnTo>
                  <a:pt x="618893" y="0"/>
                </a:lnTo>
                <a:lnTo>
                  <a:pt x="618893" y="574230"/>
                </a:lnTo>
                <a:lnTo>
                  <a:pt x="0" y="57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631892" y="5042474"/>
            <a:ext cx="935095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b="true" sz="320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Quality &amp; Incons</a:t>
            </a:r>
            <a:r>
              <a:rPr lang="en-US" b="true" sz="320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istency for Insights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52162" y="6233791"/>
            <a:ext cx="798256" cy="79825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591737" y="6383270"/>
            <a:ext cx="533504" cy="533504"/>
          </a:xfrm>
          <a:custGeom>
            <a:avLst/>
            <a:gdLst/>
            <a:ahLst/>
            <a:cxnLst/>
            <a:rect r="r" b="b" t="t" l="l"/>
            <a:pathLst>
              <a:path h="533504" w="533504">
                <a:moveTo>
                  <a:pt x="0" y="0"/>
                </a:moveTo>
                <a:lnTo>
                  <a:pt x="533504" y="0"/>
                </a:lnTo>
                <a:lnTo>
                  <a:pt x="533504" y="533504"/>
                </a:lnTo>
                <a:lnTo>
                  <a:pt x="0" y="533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452162" y="8763752"/>
            <a:ext cx="798256" cy="7982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645901" y="8950293"/>
            <a:ext cx="425174" cy="425174"/>
          </a:xfrm>
          <a:custGeom>
            <a:avLst/>
            <a:gdLst/>
            <a:ahLst/>
            <a:cxnLst/>
            <a:rect r="r" b="b" t="t" l="l"/>
            <a:pathLst>
              <a:path h="425174" w="425174">
                <a:moveTo>
                  <a:pt x="0" y="0"/>
                </a:moveTo>
                <a:lnTo>
                  <a:pt x="425175" y="0"/>
                </a:lnTo>
                <a:lnTo>
                  <a:pt x="425175" y="425174"/>
                </a:lnTo>
                <a:lnTo>
                  <a:pt x="0" y="42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442637" y="7517821"/>
            <a:ext cx="798256" cy="79825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7576130" y="7670388"/>
            <a:ext cx="531270" cy="521198"/>
          </a:xfrm>
          <a:custGeom>
            <a:avLst/>
            <a:gdLst/>
            <a:ahLst/>
            <a:cxnLst/>
            <a:rect r="r" b="b" t="t" l="l"/>
            <a:pathLst>
              <a:path h="521198" w="531270">
                <a:moveTo>
                  <a:pt x="0" y="0"/>
                </a:moveTo>
                <a:lnTo>
                  <a:pt x="531270" y="0"/>
                </a:lnTo>
                <a:lnTo>
                  <a:pt x="531270" y="521199"/>
                </a:lnTo>
                <a:lnTo>
                  <a:pt x="0" y="521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7452162" y="3570479"/>
            <a:ext cx="798256" cy="798256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682236" y="3793355"/>
            <a:ext cx="352505" cy="352505"/>
          </a:xfrm>
          <a:custGeom>
            <a:avLst/>
            <a:gdLst/>
            <a:ahLst/>
            <a:cxnLst/>
            <a:rect r="r" b="b" t="t" l="l"/>
            <a:pathLst>
              <a:path h="352505" w="352505">
                <a:moveTo>
                  <a:pt x="0" y="0"/>
                </a:moveTo>
                <a:lnTo>
                  <a:pt x="352505" y="0"/>
                </a:lnTo>
                <a:lnTo>
                  <a:pt x="352505" y="352504"/>
                </a:lnTo>
                <a:lnTo>
                  <a:pt x="0" y="352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631892" y="3714655"/>
            <a:ext cx="9350952" cy="43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b="true" sz="320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Property Managers Hesitance Towards Change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631892" y="6466507"/>
            <a:ext cx="935095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b="true" sz="320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Use Test Group as a Trial Period for NBA System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631892" y="8779340"/>
            <a:ext cx="9350952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b="true" sz="320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Enabling and Using Automated NBA System, Further Down the Road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631892" y="7733434"/>
            <a:ext cx="9350952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b="true" sz="3200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Test Group can Serve as Training Group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07650" y="2137659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89014" y="2717439"/>
            <a:ext cx="798256" cy="7982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7936" y="2790565"/>
            <a:ext cx="660410" cy="652005"/>
          </a:xfrm>
          <a:custGeom>
            <a:avLst/>
            <a:gdLst/>
            <a:ahLst/>
            <a:cxnLst/>
            <a:rect r="r" b="b" t="t" l="l"/>
            <a:pathLst>
              <a:path h="652005" w="660410">
                <a:moveTo>
                  <a:pt x="0" y="0"/>
                </a:moveTo>
                <a:lnTo>
                  <a:pt x="660411" y="0"/>
                </a:lnTo>
                <a:lnTo>
                  <a:pt x="660411" y="652005"/>
                </a:lnTo>
                <a:lnTo>
                  <a:pt x="0" y="652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9014" y="4291096"/>
            <a:ext cx="798256" cy="7982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98121" y="4429205"/>
            <a:ext cx="580041" cy="522037"/>
          </a:xfrm>
          <a:custGeom>
            <a:avLst/>
            <a:gdLst/>
            <a:ahLst/>
            <a:cxnLst/>
            <a:rect r="r" b="b" t="t" l="l"/>
            <a:pathLst>
              <a:path h="522037" w="580041">
                <a:moveTo>
                  <a:pt x="0" y="0"/>
                </a:moveTo>
                <a:lnTo>
                  <a:pt x="580041" y="0"/>
                </a:lnTo>
                <a:lnTo>
                  <a:pt x="580041" y="522037"/>
                </a:lnTo>
                <a:lnTo>
                  <a:pt x="0" y="5220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89014" y="5864753"/>
            <a:ext cx="798256" cy="79825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6688" y="6075876"/>
            <a:ext cx="622908" cy="376010"/>
          </a:xfrm>
          <a:custGeom>
            <a:avLst/>
            <a:gdLst/>
            <a:ahLst/>
            <a:cxnLst/>
            <a:rect r="r" b="b" t="t" l="l"/>
            <a:pathLst>
              <a:path h="376010" w="622908">
                <a:moveTo>
                  <a:pt x="0" y="0"/>
                </a:moveTo>
                <a:lnTo>
                  <a:pt x="622907" y="0"/>
                </a:lnTo>
                <a:lnTo>
                  <a:pt x="622907" y="376010"/>
                </a:lnTo>
                <a:lnTo>
                  <a:pt x="0" y="3760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07746" y="8057854"/>
            <a:ext cx="3071174" cy="129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  <a:spcBef>
                <a:spcPct val="0"/>
              </a:spcBef>
            </a:pPr>
            <a:r>
              <a:rPr lang="en-US" sz="24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</a:t>
            </a:r>
            <a:r>
              <a:rPr lang="en-US" sz="24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nsistency of Manager Performance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745771" y="8004051"/>
            <a:ext cx="946731" cy="1352473"/>
          </a:xfrm>
          <a:custGeom>
            <a:avLst/>
            <a:gdLst/>
            <a:ahLst/>
            <a:cxnLst/>
            <a:rect r="r" b="b" t="t" l="l"/>
            <a:pathLst>
              <a:path h="1352473" w="946731">
                <a:moveTo>
                  <a:pt x="0" y="0"/>
                </a:moveTo>
                <a:lnTo>
                  <a:pt x="946731" y="0"/>
                </a:lnTo>
                <a:lnTo>
                  <a:pt x="946731" y="1352472"/>
                </a:lnTo>
                <a:lnTo>
                  <a:pt x="0" y="135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29186" y="8004051"/>
            <a:ext cx="946731" cy="1352473"/>
          </a:xfrm>
          <a:custGeom>
            <a:avLst/>
            <a:gdLst/>
            <a:ahLst/>
            <a:cxnLst/>
            <a:rect r="r" b="b" t="t" l="l"/>
            <a:pathLst>
              <a:path h="1352473" w="946731">
                <a:moveTo>
                  <a:pt x="0" y="0"/>
                </a:moveTo>
                <a:lnTo>
                  <a:pt x="946731" y="0"/>
                </a:lnTo>
                <a:lnTo>
                  <a:pt x="946731" y="1352472"/>
                </a:lnTo>
                <a:lnTo>
                  <a:pt x="0" y="135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39266" y="75087"/>
            <a:ext cx="7967920" cy="8672423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1026164" y="7560405"/>
            <a:ext cx="1345375" cy="275945"/>
            <a:chOff x="0" y="0"/>
            <a:chExt cx="354337" cy="726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54337" cy="72677"/>
            </a:xfrm>
            <a:custGeom>
              <a:avLst/>
              <a:gdLst/>
              <a:ahLst/>
              <a:cxnLst/>
              <a:rect r="r" b="b" t="t" l="l"/>
              <a:pathLst>
                <a:path h="72677" w="354337">
                  <a:moveTo>
                    <a:pt x="0" y="0"/>
                  </a:moveTo>
                  <a:lnTo>
                    <a:pt x="354337" y="0"/>
                  </a:lnTo>
                  <a:lnTo>
                    <a:pt x="354337" y="72677"/>
                  </a:lnTo>
                  <a:lnTo>
                    <a:pt x="0" y="7267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54337" cy="110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714397"/>
            <a:ext cx="725140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Summary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62933" y="2538082"/>
            <a:ext cx="7140306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Current Goal → Improve Current Customer Retention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62933" y="4111739"/>
            <a:ext cx="714030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Current Challenge → Inconsistent Manager Performance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62933" y="5685396"/>
            <a:ext cx="7140306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ileron Light"/>
                <a:ea typeface="Aileron Light"/>
                <a:cs typeface="Aileron Light"/>
                <a:sym typeface="Aileron Light"/>
              </a:rPr>
              <a:t>How We Get There → NBA System &amp; Dashboard Integrations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4597" y="8226215"/>
            <a:ext cx="3071174" cy="86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  <a:spcBef>
                <a:spcPct val="0"/>
              </a:spcBef>
            </a:pPr>
            <a:r>
              <a:rPr lang="en-US" sz="24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Implementation of NBA System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80105" y="8057854"/>
            <a:ext cx="3071174" cy="129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4"/>
              </a:lnSpc>
              <a:spcBef>
                <a:spcPct val="0"/>
              </a:spcBef>
            </a:pPr>
            <a:r>
              <a:rPr lang="en-US" sz="24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Greater Curr</a:t>
            </a:r>
            <a:r>
              <a:rPr lang="en-US" sz="24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ent Tenant Satisfaction </a:t>
            </a:r>
          </a:p>
          <a:p>
            <a:pPr algn="ctr">
              <a:lnSpc>
                <a:spcPts val="3494"/>
              </a:lnSpc>
              <a:spcBef>
                <a:spcPct val="0"/>
              </a:spcBef>
            </a:pPr>
            <a:r>
              <a:rPr lang="en-US" sz="2496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and Renewal Rates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144662" y="257514"/>
            <a:ext cx="13959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Before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71077" y="257514"/>
            <a:ext cx="10600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54739" y="7477576"/>
            <a:ext cx="146387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Retention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14800" cy="10287000"/>
            <a:chOff x="0" y="0"/>
            <a:chExt cx="10837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37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837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7529" y="1028700"/>
            <a:ext cx="7261562" cy="9258300"/>
            <a:chOff x="0" y="0"/>
            <a:chExt cx="9682083" cy="12344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7500" r="0" b="7500"/>
            <a:stretch>
              <a:fillRect/>
            </a:stretch>
          </p:blipFill>
          <p:spPr>
            <a:xfrm flipH="false" flipV="false">
              <a:off x="0" y="0"/>
              <a:ext cx="9682083" cy="12344400"/>
            </a:xfrm>
            <a:prstGeom prst="rect">
              <a:avLst/>
            </a:prstGeom>
          </p:spPr>
        </p:pic>
      </p:grpSp>
      <p:sp>
        <p:nvSpPr>
          <p:cNvPr name="AutoShape 7" id="7"/>
          <p:cNvSpPr/>
          <p:nvPr/>
        </p:nvSpPr>
        <p:spPr>
          <a:xfrm flipV="true">
            <a:off x="13896097" y="3514282"/>
            <a:ext cx="33632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917869" y="2507398"/>
            <a:ext cx="4560171" cy="1994718"/>
          </a:xfrm>
          <a:custGeom>
            <a:avLst/>
            <a:gdLst/>
            <a:ahLst/>
            <a:cxnLst/>
            <a:rect r="r" b="b" t="t" l="l"/>
            <a:pathLst>
              <a:path h="1994718" w="4560171">
                <a:moveTo>
                  <a:pt x="0" y="0"/>
                </a:moveTo>
                <a:lnTo>
                  <a:pt x="4560171" y="0"/>
                </a:lnTo>
                <a:lnTo>
                  <a:pt x="4560171" y="1994718"/>
                </a:lnTo>
                <a:lnTo>
                  <a:pt x="0" y="1994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56928" y="4833157"/>
            <a:ext cx="4140593" cy="2666562"/>
          </a:xfrm>
          <a:custGeom>
            <a:avLst/>
            <a:gdLst/>
            <a:ahLst/>
            <a:cxnLst/>
            <a:rect r="r" b="b" t="t" l="l"/>
            <a:pathLst>
              <a:path h="2666562" w="4140593">
                <a:moveTo>
                  <a:pt x="0" y="0"/>
                </a:moveTo>
                <a:lnTo>
                  <a:pt x="4140592" y="0"/>
                </a:lnTo>
                <a:lnTo>
                  <a:pt x="4140592" y="2666562"/>
                </a:lnTo>
                <a:lnTo>
                  <a:pt x="0" y="2666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2027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41720" y="1200150"/>
            <a:ext cx="8795377" cy="119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99"/>
              </a:lnSpc>
            </a:pPr>
            <a:r>
              <a:rPr lang="en-US" sz="89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979790"/>
            <a:ext cx="8093098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We look forward to helping Boxer Property</a:t>
            </a:r>
          </a:p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unlock smarter decisions &amp; stronger tenant relationships.</a:t>
            </a:r>
          </a:p>
          <a:p>
            <a:pPr algn="r">
              <a:lnSpc>
                <a:spcPts val="2799"/>
              </a:lnSpc>
            </a:pPr>
          </a:p>
          <a:p>
            <a:pPr algn="r">
              <a:lnSpc>
                <a:spcPts val="27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532893" y="9401175"/>
            <a:ext cx="672640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737373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Texas A&amp;M University | April 21, 2025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590363" y="5195650"/>
            <a:ext cx="2451137" cy="2304069"/>
          </a:xfrm>
          <a:custGeom>
            <a:avLst/>
            <a:gdLst/>
            <a:ahLst/>
            <a:cxnLst/>
            <a:rect r="r" b="b" t="t" l="l"/>
            <a:pathLst>
              <a:path h="2304069" w="2451137">
                <a:moveTo>
                  <a:pt x="0" y="0"/>
                </a:moveTo>
                <a:lnTo>
                  <a:pt x="2451137" y="0"/>
                </a:lnTo>
                <a:lnTo>
                  <a:pt x="2451137" y="2304069"/>
                </a:lnTo>
                <a:lnTo>
                  <a:pt x="0" y="2304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51384" y="0"/>
            <a:ext cx="9336616" cy="10287000"/>
            <a:chOff x="0" y="0"/>
            <a:chExt cx="1244882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2716" t="0" r="6813" b="0"/>
            <a:stretch>
              <a:fillRect/>
            </a:stretch>
          </p:blipFill>
          <p:spPr>
            <a:xfrm flipH="false" flipV="false">
              <a:off x="0" y="0"/>
              <a:ext cx="12448821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73924" y="0"/>
            <a:ext cx="1258645" cy="10287000"/>
            <a:chOff x="0" y="0"/>
            <a:chExt cx="1838661" cy="15027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8661" cy="15027520"/>
            </a:xfrm>
            <a:custGeom>
              <a:avLst/>
              <a:gdLst/>
              <a:ahLst/>
              <a:cxnLst/>
              <a:rect r="r" b="b" t="t" l="l"/>
              <a:pathLst>
                <a:path h="15027520" w="1838661">
                  <a:moveTo>
                    <a:pt x="0" y="0"/>
                  </a:moveTo>
                  <a:lnTo>
                    <a:pt x="1838661" y="0"/>
                  </a:lnTo>
                  <a:lnTo>
                    <a:pt x="1838661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38661" cy="1506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5710" y="1622121"/>
            <a:ext cx="935072" cy="9350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5710" y="4007807"/>
            <a:ext cx="935072" cy="93507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5710" y="2814964"/>
            <a:ext cx="935072" cy="93507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5710" y="5200650"/>
            <a:ext cx="935072" cy="93507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5710" y="6393493"/>
            <a:ext cx="935072" cy="93507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647551" y="7285859"/>
            <a:ext cx="6386348" cy="2661221"/>
            <a:chOff x="0" y="0"/>
            <a:chExt cx="8515130" cy="3548295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166944" y="0"/>
              <a:ext cx="7348186" cy="3548295"/>
              <a:chOff x="0" y="0"/>
              <a:chExt cx="516952" cy="24962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16952" cy="249626"/>
              </a:xfrm>
              <a:custGeom>
                <a:avLst/>
                <a:gdLst/>
                <a:ahLst/>
                <a:cxnLst/>
                <a:rect r="r" b="b" t="t" l="l"/>
                <a:pathLst>
                  <a:path h="249626" w="516952">
                    <a:moveTo>
                      <a:pt x="0" y="0"/>
                    </a:moveTo>
                    <a:lnTo>
                      <a:pt x="516952" y="0"/>
                    </a:lnTo>
                    <a:lnTo>
                      <a:pt x="516952" y="249626"/>
                    </a:lnTo>
                    <a:lnTo>
                      <a:pt x="0" y="249626"/>
                    </a:lnTo>
                    <a:close/>
                  </a:path>
                </a:pathLst>
              </a:custGeom>
              <a:solidFill>
                <a:srgbClr val="FEEA0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516952" cy="2877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0" y="259030"/>
              <a:ext cx="1969865" cy="1969865"/>
            </a:xfrm>
            <a:custGeom>
              <a:avLst/>
              <a:gdLst/>
              <a:ahLst/>
              <a:cxnLst/>
              <a:rect r="r" b="b" t="t" l="l"/>
              <a:pathLst>
                <a:path h="1969865" w="1969865">
                  <a:moveTo>
                    <a:pt x="0" y="0"/>
                  </a:moveTo>
                  <a:lnTo>
                    <a:pt x="1969865" y="0"/>
                  </a:lnTo>
                  <a:lnTo>
                    <a:pt x="1969865" y="1969865"/>
                  </a:lnTo>
                  <a:lnTo>
                    <a:pt x="0" y="1969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435895" y="259030"/>
              <a:ext cx="1787749" cy="1515118"/>
            </a:xfrm>
            <a:custGeom>
              <a:avLst/>
              <a:gdLst/>
              <a:ahLst/>
              <a:cxnLst/>
              <a:rect r="r" b="b" t="t" l="l"/>
              <a:pathLst>
                <a:path h="1515118" w="1787749">
                  <a:moveTo>
                    <a:pt x="0" y="0"/>
                  </a:moveTo>
                  <a:lnTo>
                    <a:pt x="1787749" y="0"/>
                  </a:lnTo>
                  <a:lnTo>
                    <a:pt x="1787749" y="1515118"/>
                  </a:lnTo>
                  <a:lnTo>
                    <a:pt x="0" y="1515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1969865" y="904539"/>
              <a:ext cx="6262455" cy="223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70"/>
                </a:lnSpc>
              </a:pPr>
              <a:r>
                <a:rPr lang="en-US" sz="6742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Client Retention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5710" y="7585740"/>
            <a:ext cx="935072" cy="93507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67371" y="1775844"/>
            <a:ext cx="690800" cy="610495"/>
          </a:xfrm>
          <a:custGeom>
            <a:avLst/>
            <a:gdLst/>
            <a:ahLst/>
            <a:cxnLst/>
            <a:rect r="r" b="b" t="t" l="l"/>
            <a:pathLst>
              <a:path h="610495" w="690800">
                <a:moveTo>
                  <a:pt x="0" y="0"/>
                </a:moveTo>
                <a:lnTo>
                  <a:pt x="690800" y="0"/>
                </a:lnTo>
                <a:lnTo>
                  <a:pt x="690800" y="610495"/>
                </a:lnTo>
                <a:lnTo>
                  <a:pt x="0" y="6104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01653" y="2924876"/>
            <a:ext cx="691893" cy="609731"/>
          </a:xfrm>
          <a:custGeom>
            <a:avLst/>
            <a:gdLst/>
            <a:ahLst/>
            <a:cxnLst/>
            <a:rect r="r" b="b" t="t" l="l"/>
            <a:pathLst>
              <a:path h="609731" w="691893">
                <a:moveTo>
                  <a:pt x="0" y="0"/>
                </a:moveTo>
                <a:lnTo>
                  <a:pt x="691893" y="0"/>
                </a:lnTo>
                <a:lnTo>
                  <a:pt x="691893" y="609731"/>
                </a:lnTo>
                <a:lnTo>
                  <a:pt x="0" y="6097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86004" y="4121510"/>
            <a:ext cx="653534" cy="655171"/>
          </a:xfrm>
          <a:custGeom>
            <a:avLst/>
            <a:gdLst/>
            <a:ahLst/>
            <a:cxnLst/>
            <a:rect r="r" b="b" t="t" l="l"/>
            <a:pathLst>
              <a:path h="655171" w="653534">
                <a:moveTo>
                  <a:pt x="0" y="0"/>
                </a:moveTo>
                <a:lnTo>
                  <a:pt x="653534" y="0"/>
                </a:lnTo>
                <a:lnTo>
                  <a:pt x="653534" y="655172"/>
                </a:lnTo>
                <a:lnTo>
                  <a:pt x="0" y="655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67371" y="5359776"/>
            <a:ext cx="726954" cy="614674"/>
          </a:xfrm>
          <a:custGeom>
            <a:avLst/>
            <a:gdLst/>
            <a:ahLst/>
            <a:cxnLst/>
            <a:rect r="r" b="b" t="t" l="l"/>
            <a:pathLst>
              <a:path h="614674" w="726954">
                <a:moveTo>
                  <a:pt x="0" y="0"/>
                </a:moveTo>
                <a:lnTo>
                  <a:pt x="726953" y="0"/>
                </a:lnTo>
                <a:lnTo>
                  <a:pt x="726953" y="614674"/>
                </a:lnTo>
                <a:lnTo>
                  <a:pt x="0" y="6146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-18414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24072" y="6550204"/>
            <a:ext cx="613550" cy="562933"/>
          </a:xfrm>
          <a:custGeom>
            <a:avLst/>
            <a:gdLst/>
            <a:ahLst/>
            <a:cxnLst/>
            <a:rect r="r" b="b" t="t" l="l"/>
            <a:pathLst>
              <a:path h="562933" w="613550">
                <a:moveTo>
                  <a:pt x="0" y="0"/>
                </a:moveTo>
                <a:lnTo>
                  <a:pt x="613551" y="0"/>
                </a:lnTo>
                <a:lnTo>
                  <a:pt x="613551" y="562932"/>
                </a:lnTo>
                <a:lnTo>
                  <a:pt x="0" y="5629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05038" y="7745543"/>
            <a:ext cx="615465" cy="615465"/>
          </a:xfrm>
          <a:custGeom>
            <a:avLst/>
            <a:gdLst/>
            <a:ahLst/>
            <a:cxnLst/>
            <a:rect r="r" b="b" t="t" l="l"/>
            <a:pathLst>
              <a:path h="615465" w="615465">
                <a:moveTo>
                  <a:pt x="0" y="0"/>
                </a:moveTo>
                <a:lnTo>
                  <a:pt x="615466" y="0"/>
                </a:lnTo>
                <a:lnTo>
                  <a:pt x="615466" y="615465"/>
                </a:lnTo>
                <a:lnTo>
                  <a:pt x="0" y="6154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998371" y="1907370"/>
            <a:ext cx="6451689" cy="4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b="true" sz="322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KEY CHALLENGES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98371" y="4293057"/>
            <a:ext cx="6451689" cy="4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b="true" sz="322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PROPOSED SOLUTION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98371" y="3100213"/>
            <a:ext cx="6451689" cy="4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b="true" sz="322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GAPS IN CURRENT PROCESSES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98371" y="5485900"/>
            <a:ext cx="6451689" cy="4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b="true" sz="322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EXPECTED BENEFITS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98371" y="6678743"/>
            <a:ext cx="6451689" cy="4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b="true" sz="322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EXECUTION  PLAN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98371" y="7870989"/>
            <a:ext cx="6451689" cy="43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7"/>
              </a:lnSpc>
            </a:pPr>
            <a:r>
              <a:rPr lang="en-US" b="true" sz="3227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RISKS &amp; ASSUMPTIONS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4000" y="7396976"/>
            <a:ext cx="237805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6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Primary Goal: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2237248" y="4236248"/>
            <a:ext cx="10287000" cy="1814505"/>
            <a:chOff x="0" y="0"/>
            <a:chExt cx="2709333" cy="4778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477894"/>
            </a:xfrm>
            <a:custGeom>
              <a:avLst/>
              <a:gdLst/>
              <a:ahLst/>
              <a:cxnLst/>
              <a:rect r="r" b="b" t="t" l="l"/>
              <a:pathLst>
                <a:path h="477894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77894"/>
                  </a:lnTo>
                  <a:lnTo>
                    <a:pt x="0" y="477894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3" cy="51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05957" y="3183589"/>
            <a:ext cx="4453873" cy="44538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A0C">
                <a:alpha val="7098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17352" y="2084398"/>
            <a:ext cx="7063396" cy="6118204"/>
            <a:chOff x="0" y="0"/>
            <a:chExt cx="9417861" cy="815760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513" t="0" r="22424" b="0"/>
            <a:stretch>
              <a:fillRect/>
            </a:stretch>
          </p:blipFill>
          <p:spPr>
            <a:xfrm flipH="false" flipV="false">
              <a:off x="0" y="0"/>
              <a:ext cx="9417861" cy="815760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-10800000">
            <a:off x="10317352" y="8484153"/>
            <a:ext cx="5939858" cy="540028"/>
            <a:chOff x="0" y="0"/>
            <a:chExt cx="1564407" cy="1422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4407" cy="142230"/>
            </a:xfrm>
            <a:custGeom>
              <a:avLst/>
              <a:gdLst/>
              <a:ahLst/>
              <a:cxnLst/>
              <a:rect r="r" b="b" t="t" l="l"/>
              <a:pathLst>
                <a:path h="142230" w="1564407">
                  <a:moveTo>
                    <a:pt x="0" y="0"/>
                  </a:moveTo>
                  <a:lnTo>
                    <a:pt x="1564407" y="0"/>
                  </a:lnTo>
                  <a:lnTo>
                    <a:pt x="1564407" y="142230"/>
                  </a:lnTo>
                  <a:lnTo>
                    <a:pt x="0" y="142230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4407" cy="180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0317352" y="9248775"/>
            <a:ext cx="2028354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8487946" y="3365578"/>
            <a:ext cx="4089895" cy="40898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6614120" y="2145364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602874" y="2659714"/>
            <a:ext cx="1312704" cy="1312704"/>
          </a:xfrm>
          <a:custGeom>
            <a:avLst/>
            <a:gdLst/>
            <a:ahLst/>
            <a:cxnLst/>
            <a:rect r="r" b="b" t="t" l="l"/>
            <a:pathLst>
              <a:path h="1312704" w="1312704">
                <a:moveTo>
                  <a:pt x="0" y="0"/>
                </a:moveTo>
                <a:lnTo>
                  <a:pt x="1312704" y="0"/>
                </a:lnTo>
                <a:lnTo>
                  <a:pt x="1312704" y="1312704"/>
                </a:lnTo>
                <a:lnTo>
                  <a:pt x="0" y="13127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7943" y="8018463"/>
            <a:ext cx="1300031" cy="1394135"/>
          </a:xfrm>
          <a:custGeom>
            <a:avLst/>
            <a:gdLst/>
            <a:ahLst/>
            <a:cxnLst/>
            <a:rect r="r" b="b" t="t" l="l"/>
            <a:pathLst>
              <a:path h="1394135" w="1300031">
                <a:moveTo>
                  <a:pt x="0" y="0"/>
                </a:moveTo>
                <a:lnTo>
                  <a:pt x="1300030" y="0"/>
                </a:lnTo>
                <a:lnTo>
                  <a:pt x="1300030" y="1394134"/>
                </a:lnTo>
                <a:lnTo>
                  <a:pt x="0" y="139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272615" y="6402826"/>
            <a:ext cx="1464113" cy="1381757"/>
          </a:xfrm>
          <a:custGeom>
            <a:avLst/>
            <a:gdLst/>
            <a:ahLst/>
            <a:cxnLst/>
            <a:rect r="r" b="b" t="t" l="l"/>
            <a:pathLst>
              <a:path h="1381757" w="1464113">
                <a:moveTo>
                  <a:pt x="0" y="0"/>
                </a:moveTo>
                <a:lnTo>
                  <a:pt x="1464113" y="0"/>
                </a:lnTo>
                <a:lnTo>
                  <a:pt x="1464113" y="1381757"/>
                </a:lnTo>
                <a:lnTo>
                  <a:pt x="0" y="1381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1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4140821"/>
            <a:ext cx="1388102" cy="1384631"/>
          </a:xfrm>
          <a:custGeom>
            <a:avLst/>
            <a:gdLst/>
            <a:ahLst/>
            <a:cxnLst/>
            <a:rect r="r" b="b" t="t" l="l"/>
            <a:pathLst>
              <a:path h="1384631" w="1388102">
                <a:moveTo>
                  <a:pt x="0" y="0"/>
                </a:moveTo>
                <a:lnTo>
                  <a:pt x="1388102" y="0"/>
                </a:lnTo>
                <a:lnTo>
                  <a:pt x="1388102" y="1384631"/>
                </a:lnTo>
                <a:lnTo>
                  <a:pt x="0" y="1384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9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478508" y="8622100"/>
            <a:ext cx="1862230" cy="1561945"/>
          </a:xfrm>
          <a:custGeom>
            <a:avLst/>
            <a:gdLst/>
            <a:ahLst/>
            <a:cxnLst/>
            <a:rect r="r" b="b" t="t" l="l"/>
            <a:pathLst>
              <a:path h="1561945" w="1862230">
                <a:moveTo>
                  <a:pt x="0" y="0"/>
                </a:moveTo>
                <a:lnTo>
                  <a:pt x="1862230" y="0"/>
                </a:lnTo>
                <a:lnTo>
                  <a:pt x="1862230" y="1561945"/>
                </a:lnTo>
                <a:lnTo>
                  <a:pt x="0" y="15619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16943" y="2726389"/>
            <a:ext cx="6387728" cy="133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499" b="true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Maintenance &amp; Service Quality Issues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604013" y="4734211"/>
            <a:ext cx="3857761" cy="126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6"/>
              </a:lnSpc>
            </a:pPr>
            <a:r>
              <a:rPr lang="en-US" sz="489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</a:t>
            </a:r>
          </a:p>
          <a:p>
            <a:pPr algn="ctr">
              <a:lnSpc>
                <a:spcPts val="4896"/>
              </a:lnSpc>
            </a:pPr>
            <a:r>
              <a:rPr lang="en-US" sz="489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Challenges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8880" y="8550828"/>
            <a:ext cx="6456698" cy="46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Tenants Feel Unheard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6943" y="561657"/>
            <a:ext cx="8996106" cy="106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900"/>
              </a:lnSpc>
            </a:pPr>
            <a:r>
              <a:rPr lang="en-US" sz="79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Client Retention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7498" y="6569038"/>
            <a:ext cx="6056622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3499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Recurring Maintenance Issues or Critical Outages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95073" y="4188778"/>
            <a:ext cx="5877947" cy="133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b="true" sz="34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Identify Tenants at Risk of Non-Renewal Using Existing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257164" cy="10287000"/>
            <a:chOff x="0" y="0"/>
            <a:chExt cx="567621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308" t="0" r="51102" b="0"/>
            <a:stretch>
              <a:fillRect/>
            </a:stretch>
          </p:blipFill>
          <p:spPr>
            <a:xfrm flipH="false" flipV="false">
              <a:off x="0" y="0"/>
              <a:ext cx="567621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257164" y="0"/>
            <a:ext cx="1084953" cy="10287000"/>
            <a:chOff x="0" y="0"/>
            <a:chExt cx="1584928" cy="15027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4928" cy="15027520"/>
            </a:xfrm>
            <a:custGeom>
              <a:avLst/>
              <a:gdLst/>
              <a:ahLst/>
              <a:cxnLst/>
              <a:rect r="r" b="b" t="t" l="l"/>
              <a:pathLst>
                <a:path h="15027520" w="1584928">
                  <a:moveTo>
                    <a:pt x="0" y="0"/>
                  </a:moveTo>
                  <a:lnTo>
                    <a:pt x="1584928" y="0"/>
                  </a:lnTo>
                  <a:lnTo>
                    <a:pt x="1584928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4928" cy="1506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532617" y="647382"/>
            <a:ext cx="11272271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Gaps in the Current Process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390988" y="4854510"/>
            <a:ext cx="798256" cy="79825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487868" y="4918638"/>
            <a:ext cx="618892" cy="574230"/>
          </a:xfrm>
          <a:custGeom>
            <a:avLst/>
            <a:gdLst/>
            <a:ahLst/>
            <a:cxnLst/>
            <a:rect r="r" b="b" t="t" l="l"/>
            <a:pathLst>
              <a:path h="574230" w="618892">
                <a:moveTo>
                  <a:pt x="0" y="0"/>
                </a:moveTo>
                <a:lnTo>
                  <a:pt x="618892" y="0"/>
                </a:lnTo>
                <a:lnTo>
                  <a:pt x="618892" y="574230"/>
                </a:lnTo>
                <a:lnTo>
                  <a:pt x="0" y="574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80242" y="5026625"/>
            <a:ext cx="11679058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39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Incons</a:t>
            </a:r>
            <a:r>
              <a:rPr lang="en-US" b="true" sz="39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istent Property Manager Performance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400513" y="6233791"/>
            <a:ext cx="798256" cy="7982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540087" y="6383270"/>
            <a:ext cx="533504" cy="533504"/>
          </a:xfrm>
          <a:custGeom>
            <a:avLst/>
            <a:gdLst/>
            <a:ahLst/>
            <a:cxnLst/>
            <a:rect r="r" b="b" t="t" l="l"/>
            <a:pathLst>
              <a:path h="533504" w="533504">
                <a:moveTo>
                  <a:pt x="0" y="0"/>
                </a:moveTo>
                <a:lnTo>
                  <a:pt x="533504" y="0"/>
                </a:lnTo>
                <a:lnTo>
                  <a:pt x="533504" y="533504"/>
                </a:lnTo>
                <a:lnTo>
                  <a:pt x="0" y="533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580242" y="6377024"/>
            <a:ext cx="11679058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39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Reactive Maintenance Rather Than Proactive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400513" y="8801852"/>
            <a:ext cx="798256" cy="79825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594252" y="8988393"/>
            <a:ext cx="425174" cy="425174"/>
          </a:xfrm>
          <a:custGeom>
            <a:avLst/>
            <a:gdLst/>
            <a:ahLst/>
            <a:cxnLst/>
            <a:rect r="r" b="b" t="t" l="l"/>
            <a:pathLst>
              <a:path h="425174" w="425174">
                <a:moveTo>
                  <a:pt x="0" y="0"/>
                </a:moveTo>
                <a:lnTo>
                  <a:pt x="425174" y="0"/>
                </a:lnTo>
                <a:lnTo>
                  <a:pt x="425174" y="425174"/>
                </a:lnTo>
                <a:lnTo>
                  <a:pt x="0" y="4251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580242" y="8901833"/>
            <a:ext cx="11272271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true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 Visibility of Resolution Timeline to Tenants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390988" y="7517821"/>
            <a:ext cx="798256" cy="79825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524481" y="7670388"/>
            <a:ext cx="531270" cy="521198"/>
          </a:xfrm>
          <a:custGeom>
            <a:avLst/>
            <a:gdLst/>
            <a:ahLst/>
            <a:cxnLst/>
            <a:rect r="r" b="b" t="t" l="l"/>
            <a:pathLst>
              <a:path h="521198" w="531270">
                <a:moveTo>
                  <a:pt x="0" y="0"/>
                </a:moveTo>
                <a:lnTo>
                  <a:pt x="531269" y="0"/>
                </a:lnTo>
                <a:lnTo>
                  <a:pt x="531269" y="521199"/>
                </a:lnTo>
                <a:lnTo>
                  <a:pt x="0" y="521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580242" y="7661362"/>
            <a:ext cx="11679058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b="true" sz="39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Resolution Provided but No Pattern Analysis  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400513" y="3570479"/>
            <a:ext cx="798256" cy="79825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630587" y="3793355"/>
            <a:ext cx="352505" cy="352505"/>
          </a:xfrm>
          <a:custGeom>
            <a:avLst/>
            <a:gdLst/>
            <a:ahLst/>
            <a:cxnLst/>
            <a:rect r="r" b="b" t="t" l="l"/>
            <a:pathLst>
              <a:path h="352505" w="352505">
                <a:moveTo>
                  <a:pt x="0" y="0"/>
                </a:moveTo>
                <a:lnTo>
                  <a:pt x="352504" y="0"/>
                </a:lnTo>
                <a:lnTo>
                  <a:pt x="352504" y="352504"/>
                </a:lnTo>
                <a:lnTo>
                  <a:pt x="0" y="3525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580242" y="3724180"/>
            <a:ext cx="11679058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b="true" sz="39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Unclosed Loop [Insights to Execution]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3005180" y="7888374"/>
            <a:ext cx="756684" cy="595506"/>
          </a:xfrm>
          <a:custGeom>
            <a:avLst/>
            <a:gdLst/>
            <a:ahLst/>
            <a:cxnLst/>
            <a:rect r="r" b="b" t="t" l="l"/>
            <a:pathLst>
              <a:path h="595506" w="756684">
                <a:moveTo>
                  <a:pt x="0" y="0"/>
                </a:moveTo>
                <a:lnTo>
                  <a:pt x="756684" y="0"/>
                </a:lnTo>
                <a:lnTo>
                  <a:pt x="756684" y="595507"/>
                </a:lnTo>
                <a:lnTo>
                  <a:pt x="0" y="5955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41774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2060604" y="8268452"/>
            <a:ext cx="1907952" cy="1793475"/>
          </a:xfrm>
          <a:custGeom>
            <a:avLst/>
            <a:gdLst/>
            <a:ahLst/>
            <a:cxnLst/>
            <a:rect r="r" b="b" t="t" l="l"/>
            <a:pathLst>
              <a:path h="1793475" w="1907952">
                <a:moveTo>
                  <a:pt x="0" y="0"/>
                </a:moveTo>
                <a:lnTo>
                  <a:pt x="1907952" y="0"/>
                </a:lnTo>
                <a:lnTo>
                  <a:pt x="1907952" y="1793475"/>
                </a:lnTo>
                <a:lnTo>
                  <a:pt x="0" y="17934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5" id="35"/>
          <p:cNvSpPr/>
          <p:nvPr/>
        </p:nvSpPr>
        <p:spPr>
          <a:xfrm>
            <a:off x="5606988" y="3206456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685664" cy="10287000"/>
            <a:chOff x="0" y="0"/>
            <a:chExt cx="491421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3"/>
            <a:srcRect l="27891" t="0" r="48237" b="0"/>
            <a:stretch>
              <a:fillRect/>
            </a:stretch>
          </p:blipFill>
          <p:spPr>
            <a:xfrm flipH="false" flipV="false">
              <a:off x="0" y="0"/>
              <a:ext cx="491421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692862" y="0"/>
            <a:ext cx="1084953" cy="10287000"/>
            <a:chOff x="0" y="0"/>
            <a:chExt cx="1584928" cy="15027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4928" cy="15027520"/>
            </a:xfrm>
            <a:custGeom>
              <a:avLst/>
              <a:gdLst/>
              <a:ahLst/>
              <a:cxnLst/>
              <a:rect r="r" b="b" t="t" l="l"/>
              <a:pathLst>
                <a:path h="15027520" w="1584928">
                  <a:moveTo>
                    <a:pt x="0" y="0"/>
                  </a:moveTo>
                  <a:lnTo>
                    <a:pt x="1584928" y="0"/>
                  </a:lnTo>
                  <a:lnTo>
                    <a:pt x="1584928" y="15027520"/>
                  </a:lnTo>
                  <a:lnTo>
                    <a:pt x="0" y="15027520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84928" cy="15065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19488" y="4729468"/>
            <a:ext cx="798256" cy="7982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826686" y="5800018"/>
            <a:ext cx="798256" cy="7982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833884" y="6893548"/>
            <a:ext cx="798256" cy="7982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829013" y="8083490"/>
            <a:ext cx="798256" cy="79825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829013" y="3562042"/>
            <a:ext cx="798256" cy="79825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364077" y="3341950"/>
            <a:ext cx="31194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985176" y="4817497"/>
            <a:ext cx="466878" cy="525320"/>
          </a:xfrm>
          <a:custGeom>
            <a:avLst/>
            <a:gdLst/>
            <a:ahLst/>
            <a:cxnLst/>
            <a:rect r="r" b="b" t="t" l="l"/>
            <a:pathLst>
              <a:path h="525320" w="466878">
                <a:moveTo>
                  <a:pt x="0" y="0"/>
                </a:moveTo>
                <a:lnTo>
                  <a:pt x="466879" y="0"/>
                </a:lnTo>
                <a:lnTo>
                  <a:pt x="466879" y="525321"/>
                </a:lnTo>
                <a:lnTo>
                  <a:pt x="0" y="525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048688" y="7138235"/>
            <a:ext cx="373302" cy="367194"/>
          </a:xfrm>
          <a:custGeom>
            <a:avLst/>
            <a:gdLst/>
            <a:ahLst/>
            <a:cxnLst/>
            <a:rect r="r" b="b" t="t" l="l"/>
            <a:pathLst>
              <a:path h="367194" w="373302">
                <a:moveTo>
                  <a:pt x="0" y="0"/>
                </a:moveTo>
                <a:lnTo>
                  <a:pt x="373302" y="0"/>
                </a:lnTo>
                <a:lnTo>
                  <a:pt x="373302" y="367193"/>
                </a:lnTo>
                <a:lnTo>
                  <a:pt x="0" y="367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59564" y="8244254"/>
            <a:ext cx="551550" cy="504669"/>
          </a:xfrm>
          <a:custGeom>
            <a:avLst/>
            <a:gdLst/>
            <a:ahLst/>
            <a:cxnLst/>
            <a:rect r="r" b="b" t="t" l="l"/>
            <a:pathLst>
              <a:path h="504669" w="551550">
                <a:moveTo>
                  <a:pt x="0" y="0"/>
                </a:moveTo>
                <a:lnTo>
                  <a:pt x="551550" y="0"/>
                </a:lnTo>
                <a:lnTo>
                  <a:pt x="551550" y="504668"/>
                </a:lnTo>
                <a:lnTo>
                  <a:pt x="0" y="504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019635" y="5984923"/>
            <a:ext cx="412359" cy="356175"/>
          </a:xfrm>
          <a:custGeom>
            <a:avLst/>
            <a:gdLst/>
            <a:ahLst/>
            <a:cxnLst/>
            <a:rect r="r" b="b" t="t" l="l"/>
            <a:pathLst>
              <a:path h="356175" w="412359">
                <a:moveTo>
                  <a:pt x="0" y="0"/>
                </a:moveTo>
                <a:lnTo>
                  <a:pt x="412358" y="0"/>
                </a:lnTo>
                <a:lnTo>
                  <a:pt x="412358" y="356175"/>
                </a:lnTo>
                <a:lnTo>
                  <a:pt x="0" y="356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955521" y="3753362"/>
            <a:ext cx="526188" cy="358466"/>
          </a:xfrm>
          <a:custGeom>
            <a:avLst/>
            <a:gdLst/>
            <a:ahLst/>
            <a:cxnLst/>
            <a:rect r="r" b="b" t="t" l="l"/>
            <a:pathLst>
              <a:path h="358466" w="526188">
                <a:moveTo>
                  <a:pt x="0" y="0"/>
                </a:moveTo>
                <a:lnTo>
                  <a:pt x="526189" y="0"/>
                </a:lnTo>
                <a:lnTo>
                  <a:pt x="526189" y="358466"/>
                </a:lnTo>
                <a:lnTo>
                  <a:pt x="0" y="3584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289706" y="782876"/>
            <a:ext cx="11726683" cy="20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Next Best Action (NBA) System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89706" y="4718050"/>
            <a:ext cx="11679058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Cont</a:t>
            </a:r>
            <a:r>
              <a:rPr lang="en-US" b="true" sz="35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inuous Training from Manager Performance &amp; Customer Feedback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289706" y="5992770"/>
            <a:ext cx="1167905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35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Ticket Progress Notifications for Tenants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89706" y="7115456"/>
            <a:ext cx="11895223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Automation of Issues &amp; Increase in Proactive Solutions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89706" y="8071132"/>
            <a:ext cx="11679058" cy="1912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Dashboard Integration within Current CRM System</a:t>
            </a:r>
          </a:p>
          <a:p>
            <a:pPr algn="l">
              <a:lnSpc>
                <a:spcPts val="660"/>
              </a:lnSpc>
            </a:pPr>
          </a:p>
          <a:p>
            <a:pPr algn="l" marL="690883" indent="-345441" lvl="1">
              <a:lnSpc>
                <a:spcPts val="352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Next Best Action (NBA) </a:t>
            </a:r>
          </a:p>
          <a:p>
            <a:pPr algn="l" marL="690883" indent="-345441" lvl="1">
              <a:lnSpc>
                <a:spcPts val="352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Visualizations of Tenant &amp; Property Data (Using PowerBi)</a:t>
            </a:r>
          </a:p>
          <a:p>
            <a:pPr algn="l" marL="690883" indent="-345441" lvl="1">
              <a:lnSpc>
                <a:spcPts val="352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Listing of Open Tasks &amp; Tickets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89706" y="3716060"/>
            <a:ext cx="12480645" cy="48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b="true" sz="350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Analytics &amp; Identification of Best Actions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111" y="9882910"/>
            <a:ext cx="19072221" cy="509035"/>
            <a:chOff x="0" y="0"/>
            <a:chExt cx="5023136" cy="134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23136" cy="134067"/>
            </a:xfrm>
            <a:custGeom>
              <a:avLst/>
              <a:gdLst/>
              <a:ahLst/>
              <a:cxnLst/>
              <a:rect r="r" b="b" t="t" l="l"/>
              <a:pathLst>
                <a:path h="134067" w="5023136">
                  <a:moveTo>
                    <a:pt x="0" y="0"/>
                  </a:moveTo>
                  <a:lnTo>
                    <a:pt x="5023136" y="0"/>
                  </a:lnTo>
                  <a:lnTo>
                    <a:pt x="5023136" y="134067"/>
                  </a:lnTo>
                  <a:lnTo>
                    <a:pt x="0" y="134067"/>
                  </a:lnTo>
                  <a:close/>
                </a:path>
              </a:pathLst>
            </a:custGeom>
            <a:solidFill>
              <a:srgbClr val="FFCE08">
                <a:alpha val="9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23136" cy="172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4323" y="2153855"/>
            <a:ext cx="16064977" cy="7468432"/>
            <a:chOff x="0" y="0"/>
            <a:chExt cx="4231105" cy="19669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31105" cy="1966994"/>
            </a:xfrm>
            <a:custGeom>
              <a:avLst/>
              <a:gdLst/>
              <a:ahLst/>
              <a:cxnLst/>
              <a:rect r="r" b="b" t="t" l="l"/>
              <a:pathLst>
                <a:path h="1966994" w="4231105">
                  <a:moveTo>
                    <a:pt x="9638" y="0"/>
                  </a:moveTo>
                  <a:lnTo>
                    <a:pt x="4221467" y="0"/>
                  </a:lnTo>
                  <a:cubicBezTo>
                    <a:pt x="4226790" y="0"/>
                    <a:pt x="4231105" y="4315"/>
                    <a:pt x="4231105" y="9638"/>
                  </a:cubicBezTo>
                  <a:lnTo>
                    <a:pt x="4231105" y="1957356"/>
                  </a:lnTo>
                  <a:cubicBezTo>
                    <a:pt x="4231105" y="1959913"/>
                    <a:pt x="4230089" y="1962364"/>
                    <a:pt x="4228282" y="1964172"/>
                  </a:cubicBezTo>
                  <a:cubicBezTo>
                    <a:pt x="4226475" y="1965979"/>
                    <a:pt x="4224023" y="1966994"/>
                    <a:pt x="4221467" y="1966994"/>
                  </a:cubicBezTo>
                  <a:lnTo>
                    <a:pt x="9638" y="1966994"/>
                  </a:lnTo>
                  <a:cubicBezTo>
                    <a:pt x="4315" y="1966994"/>
                    <a:pt x="0" y="1962679"/>
                    <a:pt x="0" y="1957356"/>
                  </a:cubicBezTo>
                  <a:lnTo>
                    <a:pt x="0" y="9638"/>
                  </a:lnTo>
                  <a:cubicBezTo>
                    <a:pt x="0" y="4315"/>
                    <a:pt x="4315" y="0"/>
                    <a:pt x="96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CE08"/>
              </a:solidFill>
              <a:prstDash val="sysDot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31105" cy="2005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5801" y="3259378"/>
            <a:ext cx="15116397" cy="6175912"/>
            <a:chOff x="0" y="0"/>
            <a:chExt cx="20155196" cy="823455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6387242" y="6093181"/>
              <a:ext cx="3139487" cy="1484061"/>
              <a:chOff x="0" y="0"/>
              <a:chExt cx="620145" cy="29314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20145" cy="293148"/>
              </a:xfrm>
              <a:custGeom>
                <a:avLst/>
                <a:gdLst/>
                <a:ahLst/>
                <a:cxnLst/>
                <a:rect r="r" b="b" t="t" l="l"/>
                <a:pathLst>
                  <a:path h="293148" w="620145">
                    <a:moveTo>
                      <a:pt x="65760" y="0"/>
                    </a:moveTo>
                    <a:lnTo>
                      <a:pt x="554386" y="0"/>
                    </a:lnTo>
                    <a:cubicBezTo>
                      <a:pt x="590704" y="0"/>
                      <a:pt x="620145" y="29442"/>
                      <a:pt x="620145" y="65760"/>
                    </a:cubicBezTo>
                    <a:lnTo>
                      <a:pt x="620145" y="227388"/>
                    </a:lnTo>
                    <a:cubicBezTo>
                      <a:pt x="620145" y="263706"/>
                      <a:pt x="590704" y="293148"/>
                      <a:pt x="554386" y="293148"/>
                    </a:cubicBezTo>
                    <a:lnTo>
                      <a:pt x="65760" y="293148"/>
                    </a:lnTo>
                    <a:cubicBezTo>
                      <a:pt x="29442" y="293148"/>
                      <a:pt x="0" y="263706"/>
                      <a:pt x="0" y="227388"/>
                    </a:cubicBezTo>
                    <a:lnTo>
                      <a:pt x="0" y="65760"/>
                    </a:lnTo>
                    <a:cubicBezTo>
                      <a:pt x="0" y="29442"/>
                      <a:pt x="29442" y="0"/>
                      <a:pt x="65760" y="0"/>
                    </a:cubicBezTo>
                    <a:close/>
                  </a:path>
                </a:pathLst>
              </a:custGeom>
              <a:solidFill>
                <a:srgbClr val="EFEFEF">
                  <a:alpha val="80000"/>
                </a:srgbClr>
              </a:solidFill>
              <a:ln w="28575" cap="sq">
                <a:solidFill>
                  <a:srgbClr val="000000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20145" cy="331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0996480" y="1052407"/>
              <a:ext cx="9158716" cy="7182143"/>
              <a:chOff x="0" y="0"/>
              <a:chExt cx="1809129" cy="141869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809129" cy="1418695"/>
              </a:xfrm>
              <a:custGeom>
                <a:avLst/>
                <a:gdLst/>
                <a:ahLst/>
                <a:cxnLst/>
                <a:rect r="r" b="b" t="t" l="l"/>
                <a:pathLst>
                  <a:path h="1418695" w="1809129">
                    <a:moveTo>
                      <a:pt x="22542" y="0"/>
                    </a:moveTo>
                    <a:lnTo>
                      <a:pt x="1786588" y="0"/>
                    </a:lnTo>
                    <a:cubicBezTo>
                      <a:pt x="1792566" y="0"/>
                      <a:pt x="1798300" y="2375"/>
                      <a:pt x="1802527" y="6602"/>
                    </a:cubicBezTo>
                    <a:cubicBezTo>
                      <a:pt x="1806754" y="10830"/>
                      <a:pt x="1809129" y="16563"/>
                      <a:pt x="1809129" y="22542"/>
                    </a:cubicBezTo>
                    <a:lnTo>
                      <a:pt x="1809129" y="1396153"/>
                    </a:lnTo>
                    <a:cubicBezTo>
                      <a:pt x="1809129" y="1402132"/>
                      <a:pt x="1806754" y="1407865"/>
                      <a:pt x="1802527" y="1412093"/>
                    </a:cubicBezTo>
                    <a:cubicBezTo>
                      <a:pt x="1798300" y="1416320"/>
                      <a:pt x="1792566" y="1418695"/>
                      <a:pt x="1786588" y="1418695"/>
                    </a:cubicBezTo>
                    <a:lnTo>
                      <a:pt x="22542" y="1418695"/>
                    </a:lnTo>
                    <a:cubicBezTo>
                      <a:pt x="16563" y="1418695"/>
                      <a:pt x="10830" y="1416320"/>
                      <a:pt x="6602" y="1412093"/>
                    </a:cubicBezTo>
                    <a:cubicBezTo>
                      <a:pt x="2375" y="1407865"/>
                      <a:pt x="0" y="1402132"/>
                      <a:pt x="0" y="1396153"/>
                    </a:cubicBezTo>
                    <a:lnTo>
                      <a:pt x="0" y="22542"/>
                    </a:lnTo>
                    <a:cubicBezTo>
                      <a:pt x="0" y="16563"/>
                      <a:pt x="2375" y="10830"/>
                      <a:pt x="6602" y="6602"/>
                    </a:cubicBezTo>
                    <a:cubicBezTo>
                      <a:pt x="10830" y="2375"/>
                      <a:pt x="16563" y="0"/>
                      <a:pt x="22542" y="0"/>
                    </a:cubicBezTo>
                    <a:close/>
                  </a:path>
                </a:pathLst>
              </a:custGeom>
              <a:solidFill>
                <a:srgbClr val="EFEFEF">
                  <a:alpha val="80000"/>
                </a:srgbClr>
              </a:solidFill>
              <a:ln w="38100" cap="sq">
                <a:solidFill>
                  <a:srgbClr val="000000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1809129" cy="145679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6670561" y="1588546"/>
              <a:ext cx="2736850" cy="1517680"/>
              <a:chOff x="0" y="0"/>
              <a:chExt cx="540612" cy="29978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40612" cy="299789"/>
              </a:xfrm>
              <a:custGeom>
                <a:avLst/>
                <a:gdLst/>
                <a:ahLst/>
                <a:cxnLst/>
                <a:rect r="r" b="b" t="t" l="l"/>
                <a:pathLst>
                  <a:path h="299789" w="540612">
                    <a:moveTo>
                      <a:pt x="75434" y="0"/>
                    </a:moveTo>
                    <a:lnTo>
                      <a:pt x="465178" y="0"/>
                    </a:lnTo>
                    <a:cubicBezTo>
                      <a:pt x="485185" y="0"/>
                      <a:pt x="504372" y="7947"/>
                      <a:pt x="518518" y="22094"/>
                    </a:cubicBezTo>
                    <a:cubicBezTo>
                      <a:pt x="532665" y="36241"/>
                      <a:pt x="540612" y="55428"/>
                      <a:pt x="540612" y="75434"/>
                    </a:cubicBezTo>
                    <a:lnTo>
                      <a:pt x="540612" y="224355"/>
                    </a:lnTo>
                    <a:cubicBezTo>
                      <a:pt x="540612" y="244361"/>
                      <a:pt x="532665" y="263548"/>
                      <a:pt x="518518" y="277695"/>
                    </a:cubicBezTo>
                    <a:cubicBezTo>
                      <a:pt x="504372" y="291841"/>
                      <a:pt x="485185" y="299789"/>
                      <a:pt x="465178" y="299789"/>
                    </a:cubicBezTo>
                    <a:lnTo>
                      <a:pt x="75434" y="299789"/>
                    </a:lnTo>
                    <a:cubicBezTo>
                      <a:pt x="55428" y="299789"/>
                      <a:pt x="36241" y="291841"/>
                      <a:pt x="22094" y="277695"/>
                    </a:cubicBezTo>
                    <a:cubicBezTo>
                      <a:pt x="7947" y="263548"/>
                      <a:pt x="0" y="244361"/>
                      <a:pt x="0" y="224355"/>
                    </a:cubicBezTo>
                    <a:lnTo>
                      <a:pt x="0" y="75434"/>
                    </a:lnTo>
                    <a:cubicBezTo>
                      <a:pt x="0" y="55428"/>
                      <a:pt x="7947" y="36241"/>
                      <a:pt x="22094" y="22094"/>
                    </a:cubicBezTo>
                    <a:cubicBezTo>
                      <a:pt x="36241" y="7947"/>
                      <a:pt x="55428" y="0"/>
                      <a:pt x="75434" y="0"/>
                    </a:cubicBezTo>
                    <a:close/>
                  </a:path>
                </a:pathLst>
              </a:custGeom>
              <a:solidFill>
                <a:srgbClr val="FEEA0C">
                  <a:alpha val="80000"/>
                </a:srgbClr>
              </a:solidFill>
              <a:ln w="38100" cap="sq">
                <a:solidFill>
                  <a:srgbClr val="000000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540612" cy="3378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2622443" y="-34925"/>
              <a:ext cx="5906790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User Actions &amp; Process Changes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3258023" y="3731678"/>
              <a:ext cx="1760145" cy="1705141"/>
            </a:xfrm>
            <a:custGeom>
              <a:avLst/>
              <a:gdLst/>
              <a:ahLst/>
              <a:cxnLst/>
              <a:rect r="r" b="b" t="t" l="l"/>
              <a:pathLst>
                <a:path h="1705141" w="1760145">
                  <a:moveTo>
                    <a:pt x="0" y="0"/>
                  </a:moveTo>
                  <a:lnTo>
                    <a:pt x="1760145" y="0"/>
                  </a:lnTo>
                  <a:lnTo>
                    <a:pt x="1760145" y="1705141"/>
                  </a:lnTo>
                  <a:lnTo>
                    <a:pt x="0" y="1705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8984872" y="3682600"/>
              <a:ext cx="1262308" cy="1803297"/>
            </a:xfrm>
            <a:custGeom>
              <a:avLst/>
              <a:gdLst/>
              <a:ahLst/>
              <a:cxnLst/>
              <a:rect r="r" b="b" t="t" l="l"/>
              <a:pathLst>
                <a:path h="1803297" w="1262308">
                  <a:moveTo>
                    <a:pt x="0" y="0"/>
                  </a:moveTo>
                  <a:lnTo>
                    <a:pt x="1262308" y="0"/>
                  </a:lnTo>
                  <a:lnTo>
                    <a:pt x="1262308" y="1803297"/>
                  </a:lnTo>
                  <a:lnTo>
                    <a:pt x="0" y="1803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2845351"/>
              <a:ext cx="2867505" cy="3668423"/>
              <a:chOff x="0" y="0"/>
              <a:chExt cx="566421" cy="72462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566421" cy="724627"/>
              </a:xfrm>
              <a:custGeom>
                <a:avLst/>
                <a:gdLst/>
                <a:ahLst/>
                <a:cxnLst/>
                <a:rect r="r" b="b" t="t" l="l"/>
                <a:pathLst>
                  <a:path h="724627" w="566421">
                    <a:moveTo>
                      <a:pt x="71997" y="0"/>
                    </a:moveTo>
                    <a:lnTo>
                      <a:pt x="494424" y="0"/>
                    </a:lnTo>
                    <a:cubicBezTo>
                      <a:pt x="534187" y="0"/>
                      <a:pt x="566421" y="32234"/>
                      <a:pt x="566421" y="71997"/>
                    </a:cubicBezTo>
                    <a:lnTo>
                      <a:pt x="566421" y="652630"/>
                    </a:lnTo>
                    <a:cubicBezTo>
                      <a:pt x="566421" y="692393"/>
                      <a:pt x="534187" y="724627"/>
                      <a:pt x="494424" y="724627"/>
                    </a:cubicBezTo>
                    <a:lnTo>
                      <a:pt x="71997" y="724627"/>
                    </a:lnTo>
                    <a:cubicBezTo>
                      <a:pt x="32234" y="724627"/>
                      <a:pt x="0" y="692393"/>
                      <a:pt x="0" y="652630"/>
                    </a:cubicBezTo>
                    <a:lnTo>
                      <a:pt x="0" y="71997"/>
                    </a:lnTo>
                    <a:cubicBezTo>
                      <a:pt x="0" y="32234"/>
                      <a:pt x="32234" y="0"/>
                      <a:pt x="71997" y="0"/>
                    </a:cubicBezTo>
                    <a:close/>
                  </a:path>
                </a:pathLst>
              </a:custGeom>
              <a:solidFill>
                <a:srgbClr val="EFEFEF">
                  <a:alpha val="80000"/>
                </a:srgbClr>
              </a:solidFill>
              <a:ln w="38100" cap="sq">
                <a:solidFill>
                  <a:srgbClr val="FEEA0C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566421" cy="7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091014" y="-47625"/>
              <a:ext cx="4475162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Next Best Action System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4182" y="1929133"/>
              <a:ext cx="216892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 u="sng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System Inputs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275480" y="1929133"/>
              <a:ext cx="3023592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 u="sng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Issue Segmentation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58390" y="2902301"/>
              <a:ext cx="2867505" cy="3668423"/>
              <a:chOff x="0" y="0"/>
              <a:chExt cx="566421" cy="72462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6421" cy="724627"/>
              </a:xfrm>
              <a:custGeom>
                <a:avLst/>
                <a:gdLst/>
                <a:ahLst/>
                <a:cxnLst/>
                <a:rect r="r" b="b" t="t" l="l"/>
                <a:pathLst>
                  <a:path h="724627" w="566421">
                    <a:moveTo>
                      <a:pt x="71997" y="0"/>
                    </a:moveTo>
                    <a:lnTo>
                      <a:pt x="494424" y="0"/>
                    </a:lnTo>
                    <a:cubicBezTo>
                      <a:pt x="534187" y="0"/>
                      <a:pt x="566421" y="32234"/>
                      <a:pt x="566421" y="71997"/>
                    </a:cubicBezTo>
                    <a:lnTo>
                      <a:pt x="566421" y="652630"/>
                    </a:lnTo>
                    <a:cubicBezTo>
                      <a:pt x="566421" y="692393"/>
                      <a:pt x="534187" y="724627"/>
                      <a:pt x="494424" y="724627"/>
                    </a:cubicBezTo>
                    <a:lnTo>
                      <a:pt x="71997" y="724627"/>
                    </a:lnTo>
                    <a:cubicBezTo>
                      <a:pt x="32234" y="724627"/>
                      <a:pt x="0" y="692393"/>
                      <a:pt x="0" y="652630"/>
                    </a:cubicBezTo>
                    <a:lnTo>
                      <a:pt x="0" y="71997"/>
                    </a:lnTo>
                    <a:cubicBezTo>
                      <a:pt x="0" y="32234"/>
                      <a:pt x="32234" y="0"/>
                      <a:pt x="71997" y="0"/>
                    </a:cubicBezTo>
                    <a:close/>
                  </a:path>
                </a:pathLst>
              </a:custGeom>
              <a:solidFill>
                <a:srgbClr val="EFEFEF">
                  <a:alpha val="80000"/>
                </a:srgbClr>
              </a:solidFill>
              <a:ln w="38100" cap="sq">
                <a:solidFill>
                  <a:srgbClr val="000000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566421" cy="7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344182" y="3444944"/>
              <a:ext cx="2294037" cy="2662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Historical Data</a:t>
              </a:r>
            </a:p>
            <a:p>
              <a:pPr algn="ctr">
                <a:lnSpc>
                  <a:spcPts val="1400"/>
                </a:lnSpc>
                <a:spcBef>
                  <a:spcPct val="0"/>
                </a:spcBef>
              </a:pPr>
            </a:p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+</a:t>
              </a:r>
            </a:p>
            <a:p>
              <a:pPr algn="ctr">
                <a:lnSpc>
                  <a:spcPts val="1820"/>
                </a:lnSpc>
                <a:spcBef>
                  <a:spcPct val="0"/>
                </a:spcBef>
              </a:pPr>
              <a:r>
                <a:rPr lang="en-US" sz="1300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 </a:t>
              </a:r>
            </a:p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Real-Time Data</a:t>
              </a:r>
            </a:p>
            <a:p>
              <a:pPr algn="ctr">
                <a:lnSpc>
                  <a:spcPts val="279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5386468" y="2829733"/>
              <a:ext cx="2867505" cy="3668423"/>
              <a:chOff x="0" y="0"/>
              <a:chExt cx="566421" cy="72462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6421" cy="724627"/>
              </a:xfrm>
              <a:custGeom>
                <a:avLst/>
                <a:gdLst/>
                <a:ahLst/>
                <a:cxnLst/>
                <a:rect r="r" b="b" t="t" l="l"/>
                <a:pathLst>
                  <a:path h="724627" w="566421">
                    <a:moveTo>
                      <a:pt x="71997" y="0"/>
                    </a:moveTo>
                    <a:lnTo>
                      <a:pt x="494424" y="0"/>
                    </a:lnTo>
                    <a:cubicBezTo>
                      <a:pt x="534187" y="0"/>
                      <a:pt x="566421" y="32234"/>
                      <a:pt x="566421" y="71997"/>
                    </a:cubicBezTo>
                    <a:lnTo>
                      <a:pt x="566421" y="652630"/>
                    </a:lnTo>
                    <a:cubicBezTo>
                      <a:pt x="566421" y="692393"/>
                      <a:pt x="534187" y="724627"/>
                      <a:pt x="494424" y="724627"/>
                    </a:cubicBezTo>
                    <a:lnTo>
                      <a:pt x="71997" y="724627"/>
                    </a:lnTo>
                    <a:cubicBezTo>
                      <a:pt x="32234" y="724627"/>
                      <a:pt x="0" y="692393"/>
                      <a:pt x="0" y="652630"/>
                    </a:cubicBezTo>
                    <a:lnTo>
                      <a:pt x="0" y="71997"/>
                    </a:lnTo>
                    <a:cubicBezTo>
                      <a:pt x="0" y="32234"/>
                      <a:pt x="32234" y="0"/>
                      <a:pt x="71997" y="0"/>
                    </a:cubicBezTo>
                    <a:close/>
                  </a:path>
                </a:pathLst>
              </a:custGeom>
              <a:solidFill>
                <a:srgbClr val="EFEFEF">
                  <a:alpha val="80000"/>
                </a:srgbClr>
              </a:solidFill>
              <a:ln w="38100" cap="sq">
                <a:solidFill>
                  <a:srgbClr val="FEEA0C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566421" cy="7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5431567" y="2870751"/>
              <a:ext cx="2867505" cy="3668423"/>
              <a:chOff x="0" y="0"/>
              <a:chExt cx="566421" cy="724627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66421" cy="724627"/>
              </a:xfrm>
              <a:custGeom>
                <a:avLst/>
                <a:gdLst/>
                <a:ahLst/>
                <a:cxnLst/>
                <a:rect r="r" b="b" t="t" l="l"/>
                <a:pathLst>
                  <a:path h="724627" w="566421">
                    <a:moveTo>
                      <a:pt x="71997" y="0"/>
                    </a:moveTo>
                    <a:lnTo>
                      <a:pt x="494424" y="0"/>
                    </a:lnTo>
                    <a:cubicBezTo>
                      <a:pt x="534187" y="0"/>
                      <a:pt x="566421" y="32234"/>
                      <a:pt x="566421" y="71997"/>
                    </a:cubicBezTo>
                    <a:lnTo>
                      <a:pt x="566421" y="652630"/>
                    </a:lnTo>
                    <a:cubicBezTo>
                      <a:pt x="566421" y="692393"/>
                      <a:pt x="534187" y="724627"/>
                      <a:pt x="494424" y="724627"/>
                    </a:cubicBezTo>
                    <a:lnTo>
                      <a:pt x="71997" y="724627"/>
                    </a:lnTo>
                    <a:cubicBezTo>
                      <a:pt x="32234" y="724627"/>
                      <a:pt x="0" y="692393"/>
                      <a:pt x="0" y="652630"/>
                    </a:cubicBezTo>
                    <a:lnTo>
                      <a:pt x="0" y="71997"/>
                    </a:lnTo>
                    <a:cubicBezTo>
                      <a:pt x="0" y="32234"/>
                      <a:pt x="32234" y="0"/>
                      <a:pt x="71997" y="0"/>
                    </a:cubicBezTo>
                    <a:close/>
                  </a:path>
                </a:pathLst>
              </a:custGeom>
              <a:solidFill>
                <a:srgbClr val="EFEFEF">
                  <a:alpha val="80000"/>
                </a:srgbClr>
              </a:solidFill>
              <a:ln w="38100" cap="sq">
                <a:solidFill>
                  <a:srgbClr val="000000">
                    <a:alpha val="80000"/>
                  </a:srgbClr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566421" cy="7627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709325" y="3155997"/>
              <a:ext cx="2311989" cy="3170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Simple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Medium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Complex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1343309" y="1940038"/>
              <a:ext cx="2914252" cy="249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System Generated 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Next Best 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Action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6670561" y="1839624"/>
              <a:ext cx="2736850" cy="3474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b="true" sz="2299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Automatic Action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  <a:p>
              <a:pPr algn="ctr">
                <a:lnSpc>
                  <a:spcPts val="1820"/>
                </a:lnSpc>
                <a:spcBef>
                  <a:spcPct val="0"/>
                </a:spcBef>
              </a:pP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Manager Action</a:t>
              </a:r>
            </a:p>
            <a:p>
              <a:pPr algn="ctr">
                <a:lnSpc>
                  <a:spcPts val="3219"/>
                </a:lnSpc>
                <a:spcBef>
                  <a:spcPct val="0"/>
                </a:spcBef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511738" y="5299821"/>
              <a:ext cx="2317647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Manual Update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2917083" y="6310997"/>
              <a:ext cx="3020913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Aileron Light"/>
                  <a:ea typeface="Aileron Light"/>
                  <a:cs typeface="Aileron Light"/>
                  <a:sym typeface="Aileron Light"/>
                </a:rPr>
                <a:t>Automated Update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6405743" y="6281183"/>
              <a:ext cx="3139487" cy="1000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19"/>
                </a:lnSpc>
                <a:spcBef>
                  <a:spcPct val="0"/>
                </a:spcBef>
              </a:pPr>
              <a:r>
                <a:rPr lang="en-US" sz="2156">
                  <a:solidFill>
                    <a:srgbClr val="000000"/>
                  </a:solidFill>
                  <a:latin typeface="Aileron"/>
                  <a:ea typeface="Aileron"/>
                  <a:cs typeface="Aileron"/>
                  <a:sym typeface="Aileron"/>
                </a:rPr>
                <a:t>Tenant/Customer Notification</a:t>
              </a:r>
            </a:p>
          </p:txBody>
        </p:sp>
        <p:sp>
          <p:nvSpPr>
            <p:cNvPr name="AutoShape 43" id="43"/>
            <p:cNvSpPr/>
            <p:nvPr/>
          </p:nvSpPr>
          <p:spPr>
            <a:xfrm flipV="true">
              <a:off x="14257561" y="2462000"/>
              <a:ext cx="2413000" cy="74994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4257561" y="3211943"/>
              <a:ext cx="2413000" cy="103630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5" id="45"/>
            <p:cNvSpPr/>
            <p:nvPr/>
          </p:nvSpPr>
          <p:spPr>
            <a:xfrm flipV="true">
              <a:off x="12787735" y="6809811"/>
              <a:ext cx="3618008" cy="127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6" id="46"/>
            <p:cNvSpPr/>
            <p:nvPr/>
          </p:nvSpPr>
          <p:spPr>
            <a:xfrm flipH="true">
              <a:off x="12800435" y="4436224"/>
              <a:ext cx="0" cy="238628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 flipH="true">
              <a:off x="17956985" y="5058037"/>
              <a:ext cx="0" cy="1035143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48" id="48"/>
            <p:cNvSpPr/>
            <p:nvPr/>
          </p:nvSpPr>
          <p:spPr>
            <a:xfrm flipH="true">
              <a:off x="19836340" y="2347386"/>
              <a:ext cx="0" cy="4475125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flipH="true" flipV="true">
              <a:off x="19407411" y="2347386"/>
              <a:ext cx="428929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19545230" y="6809811"/>
              <a:ext cx="291110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arrow" len="sm" w="med"/>
              <a:tailEnd type="none" len="sm" w="sm"/>
            </a:ln>
          </p:spPr>
        </p:sp>
      </p:grpSp>
      <p:sp>
        <p:nvSpPr>
          <p:cNvPr name="TextBox 51" id="51"/>
          <p:cNvSpPr txBox="true"/>
          <p:nvPr/>
        </p:nvSpPr>
        <p:spPr>
          <a:xfrm rot="0">
            <a:off x="1028700" y="721719"/>
            <a:ext cx="1321555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Next</a:t>
            </a: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Best Action (NBA)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697453" y="2305191"/>
            <a:ext cx="5609066" cy="450216"/>
            <a:chOff x="0" y="0"/>
            <a:chExt cx="7478755" cy="600288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-57150"/>
              <a:ext cx="7478755" cy="644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b="true" sz="2899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Existing  CRM System</a:t>
              </a:r>
            </a:p>
          </p:txBody>
        </p:sp>
        <p:sp>
          <p:nvSpPr>
            <p:cNvPr name="AutoShape 54" id="54"/>
            <p:cNvSpPr/>
            <p:nvPr/>
          </p:nvSpPr>
          <p:spPr>
            <a:xfrm flipH="true">
              <a:off x="1171097" y="587588"/>
              <a:ext cx="516363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9576" y="1444303"/>
            <a:ext cx="14548848" cy="8583821"/>
          </a:xfrm>
          <a:custGeom>
            <a:avLst/>
            <a:gdLst/>
            <a:ahLst/>
            <a:cxnLst/>
            <a:rect r="r" b="b" t="t" l="l"/>
            <a:pathLst>
              <a:path h="8583821" w="14548848">
                <a:moveTo>
                  <a:pt x="0" y="0"/>
                </a:moveTo>
                <a:lnTo>
                  <a:pt x="14548848" y="0"/>
                </a:lnTo>
                <a:lnTo>
                  <a:pt x="14548848" y="8583821"/>
                </a:lnTo>
                <a:lnTo>
                  <a:pt x="0" y="858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280659" y="364803"/>
            <a:ext cx="11726683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Existing Dashboard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92111" y="10131348"/>
            <a:ext cx="19072221" cy="335561"/>
            <a:chOff x="0" y="0"/>
            <a:chExt cx="5023136" cy="883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23136" cy="88378"/>
            </a:xfrm>
            <a:custGeom>
              <a:avLst/>
              <a:gdLst/>
              <a:ahLst/>
              <a:cxnLst/>
              <a:rect r="r" b="b" t="t" l="l"/>
              <a:pathLst>
                <a:path h="88378" w="5023136">
                  <a:moveTo>
                    <a:pt x="0" y="0"/>
                  </a:moveTo>
                  <a:lnTo>
                    <a:pt x="5023136" y="0"/>
                  </a:lnTo>
                  <a:lnTo>
                    <a:pt x="5023136" y="88378"/>
                  </a:lnTo>
                  <a:lnTo>
                    <a:pt x="0" y="88378"/>
                  </a:lnTo>
                  <a:close/>
                </a:path>
              </a:pathLst>
            </a:custGeom>
            <a:solidFill>
              <a:srgbClr val="FEEA0C">
                <a:alpha val="9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023136" cy="12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111" y="10131348"/>
            <a:ext cx="19072221" cy="335561"/>
            <a:chOff x="0" y="0"/>
            <a:chExt cx="5023136" cy="883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23136" cy="88378"/>
            </a:xfrm>
            <a:custGeom>
              <a:avLst/>
              <a:gdLst/>
              <a:ahLst/>
              <a:cxnLst/>
              <a:rect r="r" b="b" t="t" l="l"/>
              <a:pathLst>
                <a:path h="88378" w="5023136">
                  <a:moveTo>
                    <a:pt x="0" y="0"/>
                  </a:moveTo>
                  <a:lnTo>
                    <a:pt x="5023136" y="0"/>
                  </a:lnTo>
                  <a:lnTo>
                    <a:pt x="5023136" y="88378"/>
                  </a:lnTo>
                  <a:lnTo>
                    <a:pt x="0" y="88378"/>
                  </a:lnTo>
                  <a:close/>
                </a:path>
              </a:pathLst>
            </a:custGeom>
            <a:solidFill>
              <a:srgbClr val="FEEA0C">
                <a:alpha val="9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23136" cy="126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3356" y="1331490"/>
            <a:ext cx="15601288" cy="8736721"/>
          </a:xfrm>
          <a:custGeom>
            <a:avLst/>
            <a:gdLst/>
            <a:ahLst/>
            <a:cxnLst/>
            <a:rect r="r" b="b" t="t" l="l"/>
            <a:pathLst>
              <a:path h="8736721" w="15601288">
                <a:moveTo>
                  <a:pt x="0" y="0"/>
                </a:moveTo>
                <a:lnTo>
                  <a:pt x="15601288" y="0"/>
                </a:lnTo>
                <a:lnTo>
                  <a:pt x="15601288" y="8736721"/>
                </a:lnTo>
                <a:lnTo>
                  <a:pt x="0" y="8736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82160"/>
            <a:ext cx="16230600" cy="94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7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Proposed Dashboard Integration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17428" y="5990885"/>
            <a:ext cx="3104396" cy="3104396"/>
            <a:chOff x="0" y="0"/>
            <a:chExt cx="4139195" cy="413919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479198" y="479198"/>
              <a:ext cx="3180799" cy="318079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285744" y="285744"/>
              <a:ext cx="3567707" cy="3567707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4139195" cy="4139195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FCE08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1393543" y="4912435"/>
            <a:ext cx="1984090" cy="1984090"/>
            <a:chOff x="0" y="0"/>
            <a:chExt cx="2645454" cy="26454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EEA0C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94146" y="1099946"/>
              <a:ext cx="1857162" cy="48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787372" y="4831353"/>
            <a:ext cx="1984090" cy="1984090"/>
            <a:chOff x="0" y="0"/>
            <a:chExt cx="2645454" cy="264545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EEA0C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AutoShape 33" id="33"/>
          <p:cNvSpPr/>
          <p:nvPr/>
        </p:nvSpPr>
        <p:spPr>
          <a:xfrm>
            <a:off x="3416937" y="6087803"/>
            <a:ext cx="4200492" cy="1455281"/>
          </a:xfrm>
          <a:prstGeom prst="line">
            <a:avLst/>
          </a:prstGeom>
          <a:ln cap="flat" w="38100">
            <a:solidFill>
              <a:srgbClr val="FEEA0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H="true">
            <a:off x="1028700" y="2142413"/>
            <a:ext cx="462717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810767" y="5329659"/>
            <a:ext cx="1149643" cy="1149643"/>
          </a:xfrm>
          <a:custGeom>
            <a:avLst/>
            <a:gdLst/>
            <a:ahLst/>
            <a:cxnLst/>
            <a:rect r="r" b="b" t="t" l="l"/>
            <a:pathLst>
              <a:path h="1149643" w="1149643">
                <a:moveTo>
                  <a:pt x="0" y="0"/>
                </a:moveTo>
                <a:lnTo>
                  <a:pt x="1149643" y="0"/>
                </a:lnTo>
                <a:lnTo>
                  <a:pt x="1149643" y="1149643"/>
                </a:lnTo>
                <a:lnTo>
                  <a:pt x="0" y="11496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149714" y="6544666"/>
            <a:ext cx="2099364" cy="2099364"/>
          </a:xfrm>
          <a:custGeom>
            <a:avLst/>
            <a:gdLst/>
            <a:ahLst/>
            <a:cxnLst/>
            <a:rect r="r" b="b" t="t" l="l"/>
            <a:pathLst>
              <a:path h="2099364" w="2099364">
                <a:moveTo>
                  <a:pt x="0" y="0"/>
                </a:moveTo>
                <a:lnTo>
                  <a:pt x="2099364" y="0"/>
                </a:lnTo>
                <a:lnTo>
                  <a:pt x="2099364" y="2099364"/>
                </a:lnTo>
                <a:lnTo>
                  <a:pt x="0" y="20993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5236301" y="5314226"/>
            <a:ext cx="1086232" cy="1018343"/>
          </a:xfrm>
          <a:custGeom>
            <a:avLst/>
            <a:gdLst/>
            <a:ahLst/>
            <a:cxnLst/>
            <a:rect r="r" b="b" t="t" l="l"/>
            <a:pathLst>
              <a:path h="1018343" w="1086232">
                <a:moveTo>
                  <a:pt x="0" y="0"/>
                </a:moveTo>
                <a:lnTo>
                  <a:pt x="1086233" y="0"/>
                </a:lnTo>
                <a:lnTo>
                  <a:pt x="1086233" y="1018343"/>
                </a:lnTo>
                <a:lnTo>
                  <a:pt x="0" y="10183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-392111" y="9258300"/>
            <a:ext cx="19072221" cy="1306445"/>
            <a:chOff x="0" y="0"/>
            <a:chExt cx="5023136" cy="3440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23136" cy="344084"/>
            </a:xfrm>
            <a:custGeom>
              <a:avLst/>
              <a:gdLst/>
              <a:ahLst/>
              <a:cxnLst/>
              <a:rect r="r" b="b" t="t" l="l"/>
              <a:pathLst>
                <a:path h="344084" w="5023136">
                  <a:moveTo>
                    <a:pt x="0" y="0"/>
                  </a:moveTo>
                  <a:lnTo>
                    <a:pt x="5023136" y="0"/>
                  </a:lnTo>
                  <a:lnTo>
                    <a:pt x="5023136" y="344084"/>
                  </a:lnTo>
                  <a:lnTo>
                    <a:pt x="0" y="344084"/>
                  </a:lnTo>
                  <a:close/>
                </a:path>
              </a:pathLst>
            </a:custGeom>
            <a:solidFill>
              <a:srgbClr val="FEEA0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5023136" cy="3821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713900" y="3529888"/>
            <a:ext cx="1984090" cy="1984090"/>
            <a:chOff x="0" y="0"/>
            <a:chExt cx="2645454" cy="2645454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EEA0C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394146" y="1099946"/>
              <a:ext cx="1857162" cy="48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AutoShape 52" id="52"/>
          <p:cNvSpPr/>
          <p:nvPr/>
        </p:nvSpPr>
        <p:spPr>
          <a:xfrm>
            <a:off x="6593970" y="5212473"/>
            <a:ext cx="1389095" cy="117691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11342915" y="3567988"/>
            <a:ext cx="1984090" cy="1984090"/>
            <a:chOff x="0" y="0"/>
            <a:chExt cx="2645454" cy="2645454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FEEA0C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63" id="63"/>
            <p:cNvSpPr txBox="true"/>
            <p:nvPr/>
          </p:nvSpPr>
          <p:spPr>
            <a:xfrm rot="0">
              <a:off x="394146" y="1099946"/>
              <a:ext cx="1857162" cy="48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Freeform 64" id="64"/>
          <p:cNvSpPr/>
          <p:nvPr/>
        </p:nvSpPr>
        <p:spPr>
          <a:xfrm flipH="false" flipV="false" rot="0">
            <a:off x="5161924" y="4113237"/>
            <a:ext cx="1088042" cy="817392"/>
          </a:xfrm>
          <a:custGeom>
            <a:avLst/>
            <a:gdLst/>
            <a:ahLst/>
            <a:cxnLst/>
            <a:rect r="r" b="b" t="t" l="l"/>
            <a:pathLst>
              <a:path h="817392" w="1088042">
                <a:moveTo>
                  <a:pt x="0" y="0"/>
                </a:moveTo>
                <a:lnTo>
                  <a:pt x="1088042" y="0"/>
                </a:lnTo>
                <a:lnTo>
                  <a:pt x="1088042" y="817392"/>
                </a:lnTo>
                <a:lnTo>
                  <a:pt x="0" y="8173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5" id="65"/>
          <p:cNvSpPr/>
          <p:nvPr/>
        </p:nvSpPr>
        <p:spPr>
          <a:xfrm>
            <a:off x="3355062" y="6331598"/>
            <a:ext cx="4262366" cy="14746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>
            <a:off x="6697990" y="5015784"/>
            <a:ext cx="1492719" cy="1246800"/>
          </a:xfrm>
          <a:prstGeom prst="line">
            <a:avLst/>
          </a:prstGeom>
          <a:ln cap="flat" w="38100">
            <a:solidFill>
              <a:srgbClr val="FEEA0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7" id="67"/>
          <p:cNvSpPr/>
          <p:nvPr/>
        </p:nvSpPr>
        <p:spPr>
          <a:xfrm flipH="true">
            <a:off x="10312994" y="5195140"/>
            <a:ext cx="1029921" cy="11055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H="true">
            <a:off x="10446920" y="5329659"/>
            <a:ext cx="1113146" cy="1215007"/>
          </a:xfrm>
          <a:prstGeom prst="line">
            <a:avLst/>
          </a:prstGeom>
          <a:ln cap="flat" w="38100">
            <a:solidFill>
              <a:srgbClr val="FEEA0C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9" id="69"/>
          <p:cNvSpPr/>
          <p:nvPr/>
        </p:nvSpPr>
        <p:spPr>
          <a:xfrm flipH="true">
            <a:off x="10827955" y="6689943"/>
            <a:ext cx="4241353" cy="1054184"/>
          </a:xfrm>
          <a:prstGeom prst="line">
            <a:avLst/>
          </a:prstGeom>
          <a:ln cap="flat" w="38100">
            <a:solidFill>
              <a:srgbClr val="FEEA0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 flipH="true">
            <a:off x="10779653" y="6479302"/>
            <a:ext cx="4192269" cy="10253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71" id="71"/>
          <p:cNvGrpSpPr/>
          <p:nvPr/>
        </p:nvGrpSpPr>
        <p:grpSpPr>
          <a:xfrm rot="0">
            <a:off x="8171566" y="2928345"/>
            <a:ext cx="1984090" cy="1984090"/>
            <a:chOff x="0" y="0"/>
            <a:chExt cx="2645454" cy="2645454"/>
          </a:xfrm>
        </p:grpSpPr>
        <p:grpSp>
          <p:nvGrpSpPr>
            <p:cNvPr name="Group 72" id="72"/>
            <p:cNvGrpSpPr/>
            <p:nvPr/>
          </p:nvGrpSpPr>
          <p:grpSpPr>
            <a:xfrm rot="0">
              <a:off x="306266" y="306266"/>
              <a:ext cx="2032921" cy="2032921"/>
              <a:chOff x="0" y="0"/>
              <a:chExt cx="812800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0">
              <a:off x="182625" y="182625"/>
              <a:ext cx="2280203" cy="2280203"/>
              <a:chOff x="0" y="0"/>
              <a:chExt cx="812800" cy="812800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0" y="0"/>
              <a:ext cx="2645454" cy="2645454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AutoShape 81" id="81"/>
          <p:cNvSpPr/>
          <p:nvPr/>
        </p:nvSpPr>
        <p:spPr>
          <a:xfrm flipH="true" flipV="true">
            <a:off x="9163611" y="4912435"/>
            <a:ext cx="6015" cy="10784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82" id="82"/>
          <p:cNvGrpSpPr/>
          <p:nvPr/>
        </p:nvGrpSpPr>
        <p:grpSpPr>
          <a:xfrm rot="0">
            <a:off x="8402812" y="3161338"/>
            <a:ext cx="1525866" cy="1525866"/>
            <a:chOff x="0" y="0"/>
            <a:chExt cx="2034488" cy="2034488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235534" y="235534"/>
              <a:ext cx="1563420" cy="1563420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EA0C"/>
              </a:solidFill>
              <a:ln w="19050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40448" y="140448"/>
              <a:ext cx="1753592" cy="1753592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EA0C"/>
              </a:solidFill>
              <a:ln w="28575" cap="sq">
                <a:solidFill>
                  <a:srgbClr val="737373"/>
                </a:solidFill>
                <a:prstDash val="solid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0" y="0"/>
              <a:ext cx="2034488" cy="2034488"/>
              <a:chOff x="0" y="0"/>
              <a:chExt cx="812800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EEA0C">
                  <a:alpha val="37647"/>
                </a:srgbClr>
              </a:solidFill>
              <a:ln w="47625" cap="sq">
                <a:solidFill>
                  <a:srgbClr val="737373">
                    <a:alpha val="37647"/>
                  </a:srgbClr>
                </a:solidFill>
                <a:prstDash val="solid"/>
                <a:miter/>
              </a:ln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64027" lIns="64027" bIns="64027" rIns="64027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Freeform 92" id="92"/>
          <p:cNvSpPr/>
          <p:nvPr/>
        </p:nvSpPr>
        <p:spPr>
          <a:xfrm flipH="false" flipV="false" rot="0">
            <a:off x="8713234" y="3529888"/>
            <a:ext cx="912785" cy="763316"/>
          </a:xfrm>
          <a:custGeom>
            <a:avLst/>
            <a:gdLst/>
            <a:ahLst/>
            <a:cxnLst/>
            <a:rect r="r" b="b" t="t" l="l"/>
            <a:pathLst>
              <a:path h="763316" w="912785">
                <a:moveTo>
                  <a:pt x="0" y="0"/>
                </a:moveTo>
                <a:lnTo>
                  <a:pt x="912785" y="0"/>
                </a:lnTo>
                <a:lnTo>
                  <a:pt x="912785" y="763316"/>
                </a:lnTo>
                <a:lnTo>
                  <a:pt x="0" y="763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11742169" y="4064311"/>
            <a:ext cx="1185583" cy="991444"/>
          </a:xfrm>
          <a:custGeom>
            <a:avLst/>
            <a:gdLst/>
            <a:ahLst/>
            <a:cxnLst/>
            <a:rect r="r" b="b" t="t" l="l"/>
            <a:pathLst>
              <a:path h="991444" w="1185583">
                <a:moveTo>
                  <a:pt x="0" y="0"/>
                </a:moveTo>
                <a:lnTo>
                  <a:pt x="1185583" y="0"/>
                </a:lnTo>
                <a:lnTo>
                  <a:pt x="1185583" y="991444"/>
                </a:lnTo>
                <a:lnTo>
                  <a:pt x="0" y="991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4" id="94"/>
          <p:cNvSpPr txBox="true"/>
          <p:nvPr/>
        </p:nvSpPr>
        <p:spPr>
          <a:xfrm rot="0">
            <a:off x="1028700" y="721719"/>
            <a:ext cx="1321555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Underly</a:t>
            </a:r>
            <a:r>
              <a:rPr lang="en-US" sz="8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ing Technology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453878" y="7071324"/>
            <a:ext cx="404599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</a:t>
            </a:r>
            <a:r>
              <a:rPr lang="en-US" b="true" sz="24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ata Ingestion Module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6069677" y="9438181"/>
            <a:ext cx="6587549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</a:t>
            </a:r>
            <a:r>
              <a:rPr lang="en-US" sz="28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oxer Properties Existing CRM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3626784" y="7071324"/>
            <a:ext cx="43052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LLM + Analytics Engine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680148" y="3075863"/>
            <a:ext cx="382110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Actionable Insights for dashboard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2334960" y="3021887"/>
            <a:ext cx="430526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Best Action Engine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6829273" y="1925045"/>
            <a:ext cx="506835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Quick Add-on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Automated Client Notification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DAGk6rxGH3k</dc:identifier>
  <dcterms:modified xsi:type="dcterms:W3CDTF">2011-08-01T06:04:30Z</dcterms:modified>
  <cp:revision>1</cp:revision>
  <dc:title>Boxer Property Final Presentation - 2025</dc:title>
</cp:coreProperties>
</file>